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1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2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3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notesSlides/notesSlide4.xml" ContentType="application/vnd.openxmlformats-officedocument.presentationml.notesSlide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notesSlides/notesSlide5.xml" ContentType="application/vnd.openxmlformats-officedocument.presentationml.notesSlide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6.xml" ContentType="application/vnd.openxmlformats-officedocument.presentationml.notesSl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notesSlides/notesSlide7.xml" ContentType="application/vnd.openxmlformats-officedocument.presentationml.notesSlide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notesSlides/notesSlide8.xml" ContentType="application/vnd.openxmlformats-officedocument.presentationml.notesSlide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notesSlides/notesSlide9.xml" ContentType="application/vnd.openxmlformats-officedocument.presentationml.notesSlide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notesSlides/notesSlide10.xml" ContentType="application/vnd.openxmlformats-officedocument.presentationml.notesSlide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notesSlides/notesSlide11.xml" ContentType="application/vnd.openxmlformats-officedocument.presentationml.notesSlide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notesSlides/notesSlide12.xml" ContentType="application/vnd.openxmlformats-officedocument.presentationml.notesSlide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notesSlides/notesSlide13.xml" ContentType="application/vnd.openxmlformats-officedocument.presentationml.notesSlide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notesSlides/notesSlide14.xml" ContentType="application/vnd.openxmlformats-officedocument.presentationml.notesSlide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notesSlides/notesSlide15.xml" ContentType="application/vnd.openxmlformats-officedocument.presentationml.notesSlide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notesSlides/notesSlide16.xml" ContentType="application/vnd.openxmlformats-officedocument.presentationml.notesSlide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notesSlides/notesSlide17.xml" ContentType="application/vnd.openxmlformats-officedocument.presentationml.notesSlide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notesSlides/notesSlide18.xml" ContentType="application/vnd.openxmlformats-officedocument.presentationml.notesSlide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notesSlides/notesSlide19.xml" ContentType="application/vnd.openxmlformats-officedocument.presentationml.notesSlide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notesSlides/notesSlide20.xml" ContentType="application/vnd.openxmlformats-officedocument.presentationml.notesSlide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notesSlides/notesSlide21.xml" ContentType="application/vnd.openxmlformats-officedocument.presentationml.notesSlide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notesSlides/notesSlide22.xml" ContentType="application/vnd.openxmlformats-officedocument.presentationml.notesSlide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notesSlides/notesSlide23.xml" ContentType="application/vnd.openxmlformats-officedocument.presentationml.notesSlide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notesSlides/notesSlide24.xml" ContentType="application/vnd.openxmlformats-officedocument.presentationml.notesSlide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7" r:id="rId2"/>
    <p:sldId id="258" r:id="rId3"/>
    <p:sldId id="264" r:id="rId4"/>
    <p:sldId id="261" r:id="rId5"/>
    <p:sldId id="260" r:id="rId6"/>
    <p:sldId id="263" r:id="rId7"/>
    <p:sldId id="266" r:id="rId8"/>
    <p:sldId id="309" r:id="rId9"/>
    <p:sldId id="267" r:id="rId10"/>
    <p:sldId id="268" r:id="rId11"/>
    <p:sldId id="269" r:id="rId12"/>
    <p:sldId id="270" r:id="rId13"/>
    <p:sldId id="273" r:id="rId14"/>
    <p:sldId id="282" r:id="rId15"/>
    <p:sldId id="276" r:id="rId16"/>
    <p:sldId id="277" r:id="rId17"/>
    <p:sldId id="299" r:id="rId18"/>
    <p:sldId id="298" r:id="rId19"/>
    <p:sldId id="278" r:id="rId20"/>
    <p:sldId id="285" r:id="rId21"/>
    <p:sldId id="300" r:id="rId22"/>
    <p:sldId id="301" r:id="rId23"/>
    <p:sldId id="302" r:id="rId24"/>
    <p:sldId id="291" r:id="rId25"/>
    <p:sldId id="303" r:id="rId26"/>
    <p:sldId id="304" r:id="rId27"/>
    <p:sldId id="292" r:id="rId28"/>
    <p:sldId id="306" r:id="rId29"/>
    <p:sldId id="305" r:id="rId30"/>
    <p:sldId id="307" r:id="rId31"/>
    <p:sldId id="308" r:id="rId32"/>
    <p:sldId id="279" r:id="rId33"/>
    <p:sldId id="286" r:id="rId34"/>
    <p:sldId id="288" r:id="rId35"/>
    <p:sldId id="289" r:id="rId36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9937"/>
    <a:srgbClr val="F2F2F2"/>
    <a:srgbClr val="BFBFBF"/>
    <a:srgbClr val="FFFFFF"/>
    <a:srgbClr val="D9D9D9"/>
    <a:srgbClr val="DCDCDC"/>
    <a:srgbClr val="F0F0F0"/>
    <a:srgbClr val="E6E6E6"/>
    <a:srgbClr val="C8C8C8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63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624" y="176"/>
      </p:cViewPr>
      <p:guideLst>
        <p:guide orient="horz" pos="2160"/>
        <p:guide pos="383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077676" y="3000853"/>
            <a:ext cx="5991184" cy="8235591"/>
          </a:xfrm>
          <a:custGeom>
            <a:avLst/>
            <a:gdLst>
              <a:gd name="connsiteX0" fmla="*/ 0 w 7441077"/>
              <a:gd name="connsiteY0" fmla="*/ 0 h 10227307"/>
              <a:gd name="connsiteX1" fmla="*/ 7441077 w 7441077"/>
              <a:gd name="connsiteY1" fmla="*/ 0 h 10227307"/>
              <a:gd name="connsiteX2" fmla="*/ 7441077 w 7441077"/>
              <a:gd name="connsiteY2" fmla="*/ 10227307 h 10227307"/>
              <a:gd name="connsiteX3" fmla="*/ 0 w 7441077"/>
              <a:gd name="connsiteY3" fmla="*/ 10227307 h 1022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1077" h="10227307">
                <a:moveTo>
                  <a:pt x="0" y="0"/>
                </a:moveTo>
                <a:lnTo>
                  <a:pt x="7441077" y="0"/>
                </a:lnTo>
                <a:lnTo>
                  <a:pt x="7441077" y="10227307"/>
                </a:lnTo>
                <a:lnTo>
                  <a:pt x="0" y="1022730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527312" y="33960"/>
            <a:ext cx="3080233" cy="6866281"/>
          </a:xfrm>
          <a:custGeom>
            <a:avLst/>
            <a:gdLst>
              <a:gd name="connsiteX0" fmla="*/ 540818 w 3856038"/>
              <a:gd name="connsiteY0" fmla="*/ 33 h 8234879"/>
              <a:gd name="connsiteX1" fmla="*/ 790982 w 3856038"/>
              <a:gd name="connsiteY1" fmla="*/ 4667 h 8234879"/>
              <a:gd name="connsiteX2" fmla="*/ 845532 w 3856038"/>
              <a:gd name="connsiteY2" fmla="*/ 82184 h 8234879"/>
              <a:gd name="connsiteX3" fmla="*/ 937586 w 3856038"/>
              <a:gd name="connsiteY3" fmla="*/ 281030 h 8234879"/>
              <a:gd name="connsiteX4" fmla="*/ 1070554 w 3856038"/>
              <a:gd name="connsiteY4" fmla="*/ 328214 h 8234879"/>
              <a:gd name="connsiteX5" fmla="*/ 2754800 w 3856038"/>
              <a:gd name="connsiteY5" fmla="*/ 324844 h 8234879"/>
              <a:gd name="connsiteX6" fmla="*/ 3000278 w 3856038"/>
              <a:gd name="connsiteY6" fmla="*/ 115886 h 8234879"/>
              <a:gd name="connsiteX7" fmla="*/ 3133244 w 3856038"/>
              <a:gd name="connsiteY7" fmla="*/ 4667 h 8234879"/>
              <a:gd name="connsiteX8" fmla="*/ 3515098 w 3856038"/>
              <a:gd name="connsiteY8" fmla="*/ 14778 h 8234879"/>
              <a:gd name="connsiteX9" fmla="*/ 3842400 w 3856038"/>
              <a:gd name="connsiteY9" fmla="*/ 318103 h 8234879"/>
              <a:gd name="connsiteX10" fmla="*/ 3856038 w 3856038"/>
              <a:gd name="connsiteY10" fmla="*/ 486617 h 8234879"/>
              <a:gd name="connsiteX11" fmla="*/ 3856038 w 3856038"/>
              <a:gd name="connsiteY11" fmla="*/ 7749560 h 8234879"/>
              <a:gd name="connsiteX12" fmla="*/ 3821944 w 3856038"/>
              <a:gd name="connsiteY12" fmla="*/ 7995590 h 8234879"/>
              <a:gd name="connsiteX13" fmla="*/ 3634426 w 3856038"/>
              <a:gd name="connsiteY13" fmla="*/ 8194436 h 8234879"/>
              <a:gd name="connsiteX14" fmla="*/ 3378722 w 3856038"/>
              <a:gd name="connsiteY14" fmla="*/ 8234879 h 8234879"/>
              <a:gd name="connsiteX15" fmla="*/ 470498 w 3856038"/>
              <a:gd name="connsiteY15" fmla="*/ 8234879 h 8234879"/>
              <a:gd name="connsiteX16" fmla="*/ 279571 w 3856038"/>
              <a:gd name="connsiteY16" fmla="*/ 8214658 h 8234879"/>
              <a:gd name="connsiteX17" fmla="*/ 10228 w 3856038"/>
              <a:gd name="connsiteY17" fmla="*/ 7897852 h 8234879"/>
              <a:gd name="connsiteX18" fmla="*/ 0 w 3856038"/>
              <a:gd name="connsiteY18" fmla="*/ 7709116 h 8234879"/>
              <a:gd name="connsiteX19" fmla="*/ 0 w 3856038"/>
              <a:gd name="connsiteY19" fmla="*/ 4109662 h 8234879"/>
              <a:gd name="connsiteX20" fmla="*/ 0 w 3856038"/>
              <a:gd name="connsiteY20" fmla="*/ 513579 h 8234879"/>
              <a:gd name="connsiteX21" fmla="*/ 40913 w 3856038"/>
              <a:gd name="connsiteY21" fmla="*/ 220365 h 8234879"/>
              <a:gd name="connsiteX22" fmla="*/ 293209 w 3856038"/>
              <a:gd name="connsiteY22" fmla="*/ 18149 h 8234879"/>
              <a:gd name="connsiteX23" fmla="*/ 540818 w 3856038"/>
              <a:gd name="connsiteY23" fmla="*/ 33 h 823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56038" h="8234879">
                <a:moveTo>
                  <a:pt x="540818" y="33"/>
                </a:moveTo>
                <a:cubicBezTo>
                  <a:pt x="623922" y="455"/>
                  <a:pt x="707452" y="4667"/>
                  <a:pt x="790982" y="4667"/>
                </a:cubicBezTo>
                <a:cubicBezTo>
                  <a:pt x="842124" y="4667"/>
                  <a:pt x="842124" y="45111"/>
                  <a:pt x="845532" y="82184"/>
                </a:cubicBezTo>
                <a:cubicBezTo>
                  <a:pt x="855760" y="159700"/>
                  <a:pt x="862580" y="233846"/>
                  <a:pt x="937586" y="281030"/>
                </a:cubicBezTo>
                <a:cubicBezTo>
                  <a:pt x="978500" y="307992"/>
                  <a:pt x="1019412" y="328214"/>
                  <a:pt x="1070554" y="328214"/>
                </a:cubicBezTo>
                <a:cubicBezTo>
                  <a:pt x="1633106" y="324844"/>
                  <a:pt x="2192248" y="328214"/>
                  <a:pt x="2754800" y="324844"/>
                </a:cubicBezTo>
                <a:cubicBezTo>
                  <a:pt x="2908224" y="324844"/>
                  <a:pt x="2976412" y="264179"/>
                  <a:pt x="3000278" y="115886"/>
                </a:cubicBezTo>
                <a:cubicBezTo>
                  <a:pt x="3020734" y="4667"/>
                  <a:pt x="3020734" y="1297"/>
                  <a:pt x="3133244" y="4667"/>
                </a:cubicBezTo>
                <a:cubicBezTo>
                  <a:pt x="3259392" y="4667"/>
                  <a:pt x="3385540" y="-2073"/>
                  <a:pt x="3515098" y="14778"/>
                </a:cubicBezTo>
                <a:cubicBezTo>
                  <a:pt x="3702614" y="35000"/>
                  <a:pt x="3811716" y="132738"/>
                  <a:pt x="3842400" y="318103"/>
                </a:cubicBezTo>
                <a:cubicBezTo>
                  <a:pt x="3849220" y="372027"/>
                  <a:pt x="3856038" y="429322"/>
                  <a:pt x="3856038" y="486617"/>
                </a:cubicBezTo>
                <a:cubicBezTo>
                  <a:pt x="3856038" y="2906474"/>
                  <a:pt x="3856038" y="5326332"/>
                  <a:pt x="3856038" y="7749560"/>
                </a:cubicBezTo>
                <a:cubicBezTo>
                  <a:pt x="3856038" y="7833816"/>
                  <a:pt x="3845810" y="7914703"/>
                  <a:pt x="3821944" y="7995590"/>
                </a:cubicBezTo>
                <a:cubicBezTo>
                  <a:pt x="3794668" y="8093328"/>
                  <a:pt x="3729890" y="8157362"/>
                  <a:pt x="3634426" y="8194436"/>
                </a:cubicBezTo>
                <a:cubicBezTo>
                  <a:pt x="3552602" y="8224768"/>
                  <a:pt x="3467366" y="8234879"/>
                  <a:pt x="3378722" y="8234879"/>
                </a:cubicBezTo>
                <a:cubicBezTo>
                  <a:pt x="2410450" y="8234879"/>
                  <a:pt x="1438770" y="8234879"/>
                  <a:pt x="470498" y="8234879"/>
                </a:cubicBezTo>
                <a:cubicBezTo>
                  <a:pt x="405719" y="8234879"/>
                  <a:pt x="340941" y="8231508"/>
                  <a:pt x="279571" y="8214658"/>
                </a:cubicBezTo>
                <a:cubicBezTo>
                  <a:pt x="115920" y="8170844"/>
                  <a:pt x="30685" y="8062995"/>
                  <a:pt x="10228" y="7897852"/>
                </a:cubicBezTo>
                <a:cubicBezTo>
                  <a:pt x="3409" y="7833816"/>
                  <a:pt x="0" y="7773152"/>
                  <a:pt x="0" y="7709116"/>
                </a:cubicBezTo>
                <a:cubicBezTo>
                  <a:pt x="0" y="6509298"/>
                  <a:pt x="0" y="5309480"/>
                  <a:pt x="0" y="4109662"/>
                </a:cubicBezTo>
                <a:cubicBezTo>
                  <a:pt x="0" y="2909845"/>
                  <a:pt x="0" y="1713397"/>
                  <a:pt x="0" y="513579"/>
                </a:cubicBezTo>
                <a:cubicBezTo>
                  <a:pt x="0" y="412471"/>
                  <a:pt x="0" y="314733"/>
                  <a:pt x="40913" y="220365"/>
                </a:cubicBezTo>
                <a:cubicBezTo>
                  <a:pt x="88645" y="105775"/>
                  <a:pt x="173880" y="41741"/>
                  <a:pt x="293209" y="18149"/>
                </a:cubicBezTo>
                <a:cubicBezTo>
                  <a:pt x="375035" y="2982"/>
                  <a:pt x="457713" y="-388"/>
                  <a:pt x="540818" y="3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  <a:effectLst/>
          <a:scene3d>
            <a:camera prst="isometricTopUp">
              <a:rot lat="19634922" lon="19414224" rev="3362221"/>
            </a:camera>
            <a:lightRig rig="threePt" dir="t"/>
          </a:scene3d>
        </p:spPr>
        <p:txBody>
          <a:bodyPr wrap="square" anchor="ctr">
            <a:noAutofit/>
          </a:bodyPr>
          <a:lstStyle>
            <a:lvl1pPr>
              <a:defRPr lang="en-US" sz="22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marL="0" lvl="0" indent="0" algn="ctr">
              <a:buFontTx/>
              <a:buNone/>
            </a:pPr>
            <a:r>
              <a:rPr lang="en-US"/>
              <a:t>Drop in here your images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4361883" y="2213968"/>
            <a:ext cx="3483238" cy="2182639"/>
          </a:xfrm>
          <a:custGeom>
            <a:avLst/>
            <a:gdLst>
              <a:gd name="connsiteX0" fmla="*/ 0 w 3867993"/>
              <a:gd name="connsiteY0" fmla="*/ 0 h 8367894"/>
              <a:gd name="connsiteX1" fmla="*/ 3867993 w 3867993"/>
              <a:gd name="connsiteY1" fmla="*/ 0 h 8367894"/>
              <a:gd name="connsiteX2" fmla="*/ 3867993 w 3867993"/>
              <a:gd name="connsiteY2" fmla="*/ 8367894 h 8367894"/>
              <a:gd name="connsiteX3" fmla="*/ 0 w 3867993"/>
              <a:gd name="connsiteY3" fmla="*/ 8367894 h 83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93" h="8367894">
                <a:moveTo>
                  <a:pt x="0" y="0"/>
                </a:moveTo>
                <a:lnTo>
                  <a:pt x="3867993" y="0"/>
                </a:lnTo>
                <a:lnTo>
                  <a:pt x="3867993" y="8367894"/>
                </a:lnTo>
                <a:lnTo>
                  <a:pt x="0" y="8367894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 dirty="0"/>
            </a:lvl1pPr>
          </a:lstStyle>
          <a:p>
            <a:pPr lvl="0"/>
            <a:r>
              <a:rPr lang="en-US"/>
              <a:t>Drag and drop picture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5"/>
          <p:cNvSpPr>
            <a:spLocks noGrp="1"/>
          </p:cNvSpPr>
          <p:nvPr>
            <p:ph type="pic" sz="quarter" idx="24"/>
          </p:nvPr>
        </p:nvSpPr>
        <p:spPr>
          <a:xfrm>
            <a:off x="2960575" y="2512573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3" name="Picture Placeholder 75"/>
          <p:cNvSpPr>
            <a:spLocks noGrp="1"/>
          </p:cNvSpPr>
          <p:nvPr>
            <p:ph type="pic" sz="quarter" idx="25"/>
          </p:nvPr>
        </p:nvSpPr>
        <p:spPr>
          <a:xfrm>
            <a:off x="-177423" y="2845786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4" name="Picture Placeholder 75"/>
          <p:cNvSpPr>
            <a:spLocks noGrp="1"/>
          </p:cNvSpPr>
          <p:nvPr>
            <p:ph type="pic" sz="quarter" idx="26"/>
          </p:nvPr>
        </p:nvSpPr>
        <p:spPr>
          <a:xfrm>
            <a:off x="2480191" y="4288872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7" name="Picture Placeholder 75"/>
          <p:cNvSpPr>
            <a:spLocks noGrp="1"/>
          </p:cNvSpPr>
          <p:nvPr>
            <p:ph type="pic" sz="quarter" idx="29"/>
          </p:nvPr>
        </p:nvSpPr>
        <p:spPr>
          <a:xfrm>
            <a:off x="-3446134" y="3087109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5" name="Picture Placeholder 75"/>
          <p:cNvSpPr>
            <a:spLocks noGrp="1"/>
          </p:cNvSpPr>
          <p:nvPr>
            <p:ph type="pic" sz="quarter" idx="27"/>
          </p:nvPr>
        </p:nvSpPr>
        <p:spPr>
          <a:xfrm>
            <a:off x="-805022" y="4557089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Picture Placeholder 75"/>
          <p:cNvSpPr>
            <a:spLocks noGrp="1"/>
          </p:cNvSpPr>
          <p:nvPr>
            <p:ph type="pic" sz="quarter" idx="28"/>
          </p:nvPr>
        </p:nvSpPr>
        <p:spPr>
          <a:xfrm>
            <a:off x="1840192" y="5995429"/>
            <a:ext cx="3973245" cy="2235242"/>
          </a:xfrm>
          <a:custGeom>
            <a:avLst/>
            <a:gdLst>
              <a:gd name="connsiteX0" fmla="*/ 215874 w 10578156"/>
              <a:gd name="connsiteY0" fmla="*/ 0 h 5950214"/>
              <a:gd name="connsiteX1" fmla="*/ 10362282 w 10578156"/>
              <a:gd name="connsiteY1" fmla="*/ 0 h 5950214"/>
              <a:gd name="connsiteX2" fmla="*/ 10578156 w 10578156"/>
              <a:gd name="connsiteY2" fmla="*/ 215874 h 5950214"/>
              <a:gd name="connsiteX3" fmla="*/ 10578156 w 10578156"/>
              <a:gd name="connsiteY3" fmla="*/ 5734340 h 5950214"/>
              <a:gd name="connsiteX4" fmla="*/ 10362282 w 10578156"/>
              <a:gd name="connsiteY4" fmla="*/ 5950214 h 5950214"/>
              <a:gd name="connsiteX5" fmla="*/ 215874 w 10578156"/>
              <a:gd name="connsiteY5" fmla="*/ 5950214 h 5950214"/>
              <a:gd name="connsiteX6" fmla="*/ 0 w 10578156"/>
              <a:gd name="connsiteY6" fmla="*/ 5734340 h 5950214"/>
              <a:gd name="connsiteX7" fmla="*/ 0 w 10578156"/>
              <a:gd name="connsiteY7" fmla="*/ 215874 h 5950214"/>
              <a:gd name="connsiteX8" fmla="*/ 215874 w 10578156"/>
              <a:gd name="connsiteY8" fmla="*/ 0 h 595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78156" h="5950214">
                <a:moveTo>
                  <a:pt x="215874" y="0"/>
                </a:moveTo>
                <a:lnTo>
                  <a:pt x="10362282" y="0"/>
                </a:lnTo>
                <a:cubicBezTo>
                  <a:pt x="10481506" y="0"/>
                  <a:pt x="10578156" y="96650"/>
                  <a:pt x="10578156" y="215874"/>
                </a:cubicBezTo>
                <a:lnTo>
                  <a:pt x="10578156" y="5734340"/>
                </a:lnTo>
                <a:cubicBezTo>
                  <a:pt x="10578156" y="5853564"/>
                  <a:pt x="10481506" y="5950214"/>
                  <a:pt x="10362282" y="5950214"/>
                </a:cubicBezTo>
                <a:lnTo>
                  <a:pt x="215874" y="5950214"/>
                </a:lnTo>
                <a:cubicBezTo>
                  <a:pt x="96650" y="5950214"/>
                  <a:pt x="0" y="5853564"/>
                  <a:pt x="0" y="5734340"/>
                </a:cubicBezTo>
                <a:lnTo>
                  <a:pt x="0" y="215874"/>
                </a:lnTo>
                <a:cubicBezTo>
                  <a:pt x="0" y="96650"/>
                  <a:pt x="96650" y="0"/>
                  <a:pt x="215874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 bldLvl="0" animBg="1"/>
      <p:bldP spid="7" grpId="0" bldLvl="0" animBg="1"/>
      <p:bldP spid="5" grpId="0" bldLvl="0" animBg="1"/>
      <p:bldP spid="6" grpId="0" bldLvl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2023/5/11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7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20.xml"/><Relationship Id="rId13" Type="http://schemas.openxmlformats.org/officeDocument/2006/relationships/notesSlide" Target="../notesSlides/notesSlide6.xml"/><Relationship Id="rId3" Type="http://schemas.openxmlformats.org/officeDocument/2006/relationships/tags" Target="../tags/tag115.xml"/><Relationship Id="rId7" Type="http://schemas.openxmlformats.org/officeDocument/2006/relationships/tags" Target="../tags/tag119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tags" Target="../tags/tag123.xml"/><Relationship Id="rId5" Type="http://schemas.openxmlformats.org/officeDocument/2006/relationships/tags" Target="../tags/tag117.xml"/><Relationship Id="rId15" Type="http://schemas.openxmlformats.org/officeDocument/2006/relationships/image" Target="../media/image6.svg"/><Relationship Id="rId10" Type="http://schemas.openxmlformats.org/officeDocument/2006/relationships/tags" Target="../tags/tag122.xml"/><Relationship Id="rId4" Type="http://schemas.openxmlformats.org/officeDocument/2006/relationships/tags" Target="../tags/tag116.xml"/><Relationship Id="rId9" Type="http://schemas.openxmlformats.org/officeDocument/2006/relationships/tags" Target="../tags/tag121.xml"/><Relationship Id="rId1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31.xml"/><Relationship Id="rId13" Type="http://schemas.openxmlformats.org/officeDocument/2006/relationships/slideLayout" Target="../slideLayouts/slideLayout14.xml"/><Relationship Id="rId3" Type="http://schemas.openxmlformats.org/officeDocument/2006/relationships/tags" Target="../tags/tag126.xml"/><Relationship Id="rId7" Type="http://schemas.openxmlformats.org/officeDocument/2006/relationships/tags" Target="../tags/tag130.xml"/><Relationship Id="rId12" Type="http://schemas.openxmlformats.org/officeDocument/2006/relationships/tags" Target="../tags/tag135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11" Type="http://schemas.openxmlformats.org/officeDocument/2006/relationships/tags" Target="../tags/tag134.xml"/><Relationship Id="rId5" Type="http://schemas.openxmlformats.org/officeDocument/2006/relationships/tags" Target="../tags/tag128.xml"/><Relationship Id="rId10" Type="http://schemas.openxmlformats.org/officeDocument/2006/relationships/tags" Target="../tags/tag133.xml"/><Relationship Id="rId4" Type="http://schemas.openxmlformats.org/officeDocument/2006/relationships/tags" Target="../tags/tag127.xml"/><Relationship Id="rId9" Type="http://schemas.openxmlformats.org/officeDocument/2006/relationships/tags" Target="../tags/tag132.xml"/><Relationship Id="rId1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140.xml"/><Relationship Id="rId7" Type="http://schemas.openxmlformats.org/officeDocument/2006/relationships/image" Target="../media/image10.png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4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44.xml"/><Relationship Id="rId7" Type="http://schemas.openxmlformats.org/officeDocument/2006/relationships/image" Target="../media/image11.png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147.xml"/><Relationship Id="rId7" Type="http://schemas.openxmlformats.org/officeDocument/2006/relationships/image" Target="../media/image12.png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152.xml"/><Relationship Id="rId7" Type="http://schemas.openxmlformats.org/officeDocument/2006/relationships/image" Target="../media/image10.png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5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156.xml"/><Relationship Id="rId7" Type="http://schemas.openxmlformats.org/officeDocument/2006/relationships/image" Target="../media/image14.png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161.xml"/><Relationship Id="rId7" Type="http://schemas.openxmlformats.org/officeDocument/2006/relationships/image" Target="../media/image10.png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6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65.xml"/><Relationship Id="rId7" Type="http://schemas.openxmlformats.org/officeDocument/2006/relationships/image" Target="../media/image15.png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68.xml"/><Relationship Id="rId7" Type="http://schemas.openxmlformats.org/officeDocument/2006/relationships/image" Target="../media/image10.png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6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172.xml"/><Relationship Id="rId7" Type="http://schemas.openxmlformats.org/officeDocument/2006/relationships/image" Target="../media/image16.png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175.xml"/><Relationship Id="rId7" Type="http://schemas.openxmlformats.org/officeDocument/2006/relationships/image" Target="../media/image18.svg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6" Type="http://schemas.openxmlformats.org/officeDocument/2006/relationships/image" Target="../media/image17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178.xml"/><Relationship Id="rId7" Type="http://schemas.openxmlformats.org/officeDocument/2006/relationships/image" Target="../media/image10.png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7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182.xml"/><Relationship Id="rId7" Type="http://schemas.openxmlformats.org/officeDocument/2006/relationships/image" Target="../media/image15.png"/><Relationship Id="rId2" Type="http://schemas.openxmlformats.org/officeDocument/2006/relationships/tags" Target="../tags/tag181.xml"/><Relationship Id="rId1" Type="http://schemas.openxmlformats.org/officeDocument/2006/relationships/tags" Target="../tags/tag180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tags" Target="../tags/tag185.xml"/><Relationship Id="rId7" Type="http://schemas.openxmlformats.org/officeDocument/2006/relationships/image" Target="../media/image17.png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86.xml"/><Relationship Id="rId9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189.xml"/><Relationship Id="rId7" Type="http://schemas.openxmlformats.org/officeDocument/2006/relationships/image" Target="../media/image10.png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9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193.xml"/><Relationship Id="rId7" Type="http://schemas.openxmlformats.org/officeDocument/2006/relationships/image" Target="../media/image21.png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13" Type="http://schemas.openxmlformats.org/officeDocument/2006/relationships/slideLayout" Target="../slideLayouts/slideLayout14.xml"/><Relationship Id="rId3" Type="http://schemas.openxmlformats.org/officeDocument/2006/relationships/tags" Target="../tags/tag70.xml"/><Relationship Id="rId7" Type="http://schemas.openxmlformats.org/officeDocument/2006/relationships/tags" Target="../tags/tag74.xml"/><Relationship Id="rId12" Type="http://schemas.openxmlformats.org/officeDocument/2006/relationships/tags" Target="../tags/tag79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tags" Target="../tags/tag78.xml"/><Relationship Id="rId5" Type="http://schemas.openxmlformats.org/officeDocument/2006/relationships/tags" Target="../tags/tag72.xml"/><Relationship Id="rId10" Type="http://schemas.openxmlformats.org/officeDocument/2006/relationships/tags" Target="../tags/tag77.xml"/><Relationship Id="rId4" Type="http://schemas.openxmlformats.org/officeDocument/2006/relationships/tags" Target="../tags/tag71.xml"/><Relationship Id="rId9" Type="http://schemas.openxmlformats.org/officeDocument/2006/relationships/tags" Target="../tags/tag76.xml"/><Relationship Id="rId1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96.xml"/><Relationship Id="rId7" Type="http://schemas.openxmlformats.org/officeDocument/2006/relationships/image" Target="../media/image10.png"/><Relationship Id="rId2" Type="http://schemas.openxmlformats.org/officeDocument/2006/relationships/tags" Target="../tags/tag195.xml"/><Relationship Id="rId1" Type="http://schemas.openxmlformats.org/officeDocument/2006/relationships/tags" Target="../tags/tag194.xml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9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200.xml"/><Relationship Id="rId7" Type="http://schemas.openxmlformats.org/officeDocument/2006/relationships/image" Target="../media/image22.png"/><Relationship Id="rId2" Type="http://schemas.openxmlformats.org/officeDocument/2006/relationships/tags" Target="../tags/tag199.xml"/><Relationship Id="rId1" Type="http://schemas.openxmlformats.org/officeDocument/2006/relationships/tags" Target="../tags/tag198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202.xml"/><Relationship Id="rId1" Type="http://schemas.openxmlformats.org/officeDocument/2006/relationships/tags" Target="../tags/tag201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205.xml"/><Relationship Id="rId7" Type="http://schemas.openxmlformats.org/officeDocument/2006/relationships/image" Target="../media/image10.png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0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214.xml"/><Relationship Id="rId13" Type="http://schemas.openxmlformats.org/officeDocument/2006/relationships/slideLayout" Target="../slideLayouts/slideLayout14.xml"/><Relationship Id="rId3" Type="http://schemas.openxmlformats.org/officeDocument/2006/relationships/tags" Target="../tags/tag209.xml"/><Relationship Id="rId7" Type="http://schemas.openxmlformats.org/officeDocument/2006/relationships/tags" Target="../tags/tag213.xml"/><Relationship Id="rId12" Type="http://schemas.openxmlformats.org/officeDocument/2006/relationships/tags" Target="../tags/tag218.xml"/><Relationship Id="rId2" Type="http://schemas.openxmlformats.org/officeDocument/2006/relationships/tags" Target="../tags/tag208.xml"/><Relationship Id="rId1" Type="http://schemas.openxmlformats.org/officeDocument/2006/relationships/tags" Target="../tags/tag207.xml"/><Relationship Id="rId6" Type="http://schemas.openxmlformats.org/officeDocument/2006/relationships/tags" Target="../tags/tag212.xml"/><Relationship Id="rId11" Type="http://schemas.openxmlformats.org/officeDocument/2006/relationships/tags" Target="../tags/tag217.xml"/><Relationship Id="rId5" Type="http://schemas.openxmlformats.org/officeDocument/2006/relationships/tags" Target="../tags/tag211.xml"/><Relationship Id="rId10" Type="http://schemas.openxmlformats.org/officeDocument/2006/relationships/tags" Target="../tags/tag216.xml"/><Relationship Id="rId4" Type="http://schemas.openxmlformats.org/officeDocument/2006/relationships/tags" Target="../tags/tag210.xml"/><Relationship Id="rId9" Type="http://schemas.openxmlformats.org/officeDocument/2006/relationships/tags" Target="../tags/tag215.xml"/><Relationship Id="rId1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221.xml"/><Relationship Id="rId2" Type="http://schemas.openxmlformats.org/officeDocument/2006/relationships/tags" Target="../tags/tag220.xml"/><Relationship Id="rId1" Type="http://schemas.openxmlformats.org/officeDocument/2006/relationships/tags" Target="../tags/tag219.xml"/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87.xml"/><Relationship Id="rId13" Type="http://schemas.openxmlformats.org/officeDocument/2006/relationships/slideLayout" Target="../slideLayouts/slideLayout14.xml"/><Relationship Id="rId3" Type="http://schemas.openxmlformats.org/officeDocument/2006/relationships/tags" Target="../tags/tag82.xml"/><Relationship Id="rId7" Type="http://schemas.openxmlformats.org/officeDocument/2006/relationships/tags" Target="../tags/tag86.xml"/><Relationship Id="rId12" Type="http://schemas.openxmlformats.org/officeDocument/2006/relationships/tags" Target="../tags/tag91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11" Type="http://schemas.openxmlformats.org/officeDocument/2006/relationships/tags" Target="../tags/tag90.xml"/><Relationship Id="rId5" Type="http://schemas.openxmlformats.org/officeDocument/2006/relationships/tags" Target="../tags/tag84.xml"/><Relationship Id="rId10" Type="http://schemas.openxmlformats.org/officeDocument/2006/relationships/tags" Target="../tags/tag89.xml"/><Relationship Id="rId4" Type="http://schemas.openxmlformats.org/officeDocument/2006/relationships/tags" Target="../tags/tag83.xml"/><Relationship Id="rId9" Type="http://schemas.openxmlformats.org/officeDocument/2006/relationships/tags" Target="../tags/tag88.xml"/><Relationship Id="rId1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tags" Target="../tags/tag94.xml"/><Relationship Id="rId7" Type="http://schemas.openxmlformats.org/officeDocument/2006/relationships/image" Target="../media/image5.png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9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98.xml"/><Relationship Id="rId7" Type="http://schemas.openxmlformats.org/officeDocument/2006/relationships/image" Target="../media/image6.svg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101.xml"/><Relationship Id="rId7" Type="http://schemas.openxmlformats.org/officeDocument/2006/relationships/image" Target="../media/image6.svg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09.xml"/><Relationship Id="rId13" Type="http://schemas.openxmlformats.org/officeDocument/2006/relationships/notesSlide" Target="../notesSlides/notesSlide5.xml"/><Relationship Id="rId3" Type="http://schemas.openxmlformats.org/officeDocument/2006/relationships/tags" Target="../tags/tag104.xml"/><Relationship Id="rId7" Type="http://schemas.openxmlformats.org/officeDocument/2006/relationships/tags" Target="../tags/tag108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tags" Target="../tags/tag107.xml"/><Relationship Id="rId11" Type="http://schemas.openxmlformats.org/officeDocument/2006/relationships/tags" Target="../tags/tag112.xml"/><Relationship Id="rId5" Type="http://schemas.openxmlformats.org/officeDocument/2006/relationships/tags" Target="../tags/tag106.xml"/><Relationship Id="rId15" Type="http://schemas.openxmlformats.org/officeDocument/2006/relationships/image" Target="../media/image6.svg"/><Relationship Id="rId10" Type="http://schemas.openxmlformats.org/officeDocument/2006/relationships/tags" Target="../tags/tag111.xml"/><Relationship Id="rId4" Type="http://schemas.openxmlformats.org/officeDocument/2006/relationships/tags" Target="../tags/tag105.xml"/><Relationship Id="rId9" Type="http://schemas.openxmlformats.org/officeDocument/2006/relationships/tags" Target="../tags/tag110.xml"/><Relationship Id="rId1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>
            <p:custDataLst>
              <p:tags r:id="rId1"/>
            </p:custDataLst>
          </p:nvPr>
        </p:nvSpPr>
        <p:spPr>
          <a:xfrm>
            <a:off x="6336030" y="377456"/>
            <a:ext cx="5855970" cy="6858000"/>
          </a:xfrm>
          <a:prstGeom prst="rect">
            <a:avLst/>
          </a:prstGeom>
          <a:solidFill>
            <a:srgbClr val="E79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367280" y="2784475"/>
            <a:ext cx="7920990" cy="8606790"/>
            <a:chOff x="3728" y="4385"/>
            <a:chExt cx="12474" cy="13554"/>
          </a:xfrm>
        </p:grpSpPr>
        <p:pic>
          <p:nvPicPr>
            <p:cNvPr id="23" name="图片 22" descr="QQ图片20230507231410"/>
            <p:cNvPicPr>
              <a:picLocks noChangeAspect="1"/>
            </p:cNvPicPr>
            <p:nvPr/>
          </p:nvPicPr>
          <p:blipFill>
            <a:blip r:embed="rId5"/>
            <a:srcRect t="8674"/>
            <a:stretch>
              <a:fillRect/>
            </a:stretch>
          </p:blipFill>
          <p:spPr>
            <a:xfrm>
              <a:off x="3930" y="4742"/>
              <a:ext cx="11999" cy="7033"/>
            </a:xfrm>
            <a:prstGeom prst="rect">
              <a:avLst/>
            </a:prstGeom>
          </p:spPr>
        </p:pic>
        <p:grpSp>
          <p:nvGrpSpPr>
            <p:cNvPr id="4" name="Group 3"/>
            <p:cNvGrpSpPr>
              <a:grpSpLocks noChangeAspect="1"/>
            </p:cNvGrpSpPr>
            <p:nvPr/>
          </p:nvGrpSpPr>
          <p:grpSpPr>
            <a:xfrm>
              <a:off x="3728" y="4385"/>
              <a:ext cx="12475" cy="13555"/>
              <a:chOff x="8162247" y="1394903"/>
              <a:chExt cx="8071060" cy="10903333"/>
            </a:xfrm>
          </p:grpSpPr>
          <p:sp>
            <p:nvSpPr>
              <p:cNvPr id="5" name="Rectangle: Rounded Corners 4"/>
              <p:cNvSpPr/>
              <p:nvPr/>
            </p:nvSpPr>
            <p:spPr>
              <a:xfrm>
                <a:off x="16187588" y="2861559"/>
                <a:ext cx="45719" cy="45776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92000">
                    <a:srgbClr val="EFEFEF"/>
                  </a:gs>
                  <a:gs pos="10000">
                    <a:srgbClr val="F2F2F2"/>
                  </a:gs>
                  <a:gs pos="0">
                    <a:srgbClr val="5F5F5F"/>
                  </a:gs>
                  <a:gs pos="100000">
                    <a:srgbClr val="5F5F5F"/>
                  </a:gs>
                </a:gsLst>
                <a:lin ang="5400000" scaled="1"/>
              </a:gradFill>
              <a:ln w="254">
                <a:solidFill>
                  <a:srgbClr val="DDDD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6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8162247" y="1420441"/>
                <a:ext cx="8060004" cy="108751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/>
              <a:lstStyle/>
              <a:p>
                <a:endParaRPr lang="en-US" sz="900"/>
              </a:p>
            </p:txBody>
          </p:sp>
          <p:sp>
            <p:nvSpPr>
              <p:cNvPr id="7" name="Freeform: Shape 6"/>
              <p:cNvSpPr/>
              <p:nvPr/>
            </p:nvSpPr>
            <p:spPr bwMode="auto">
              <a:xfrm>
                <a:off x="8164923" y="1468608"/>
                <a:ext cx="8015851" cy="10829628"/>
              </a:xfrm>
              <a:custGeom>
                <a:avLst/>
                <a:gdLst>
                  <a:gd name="connsiteX0" fmla="*/ 457819 w 8015851"/>
                  <a:gd name="connsiteY0" fmla="*/ 272949 h 10829628"/>
                  <a:gd name="connsiteX1" fmla="*/ 260907 w 8015851"/>
                  <a:gd name="connsiteY1" fmla="*/ 469749 h 10829628"/>
                  <a:gd name="connsiteX2" fmla="*/ 260907 w 8015851"/>
                  <a:gd name="connsiteY2" fmla="*/ 10347839 h 10829628"/>
                  <a:gd name="connsiteX3" fmla="*/ 457819 w 8015851"/>
                  <a:gd name="connsiteY3" fmla="*/ 10544639 h 10829628"/>
                  <a:gd name="connsiteX4" fmla="*/ 7559371 w 8015851"/>
                  <a:gd name="connsiteY4" fmla="*/ 10544639 h 10829628"/>
                  <a:gd name="connsiteX5" fmla="*/ 7756283 w 8015851"/>
                  <a:gd name="connsiteY5" fmla="*/ 10347839 h 10829628"/>
                  <a:gd name="connsiteX6" fmla="*/ 7756283 w 8015851"/>
                  <a:gd name="connsiteY6" fmla="*/ 469749 h 10829628"/>
                  <a:gd name="connsiteX7" fmla="*/ 7559371 w 8015851"/>
                  <a:gd name="connsiteY7" fmla="*/ 272949 h 10829628"/>
                  <a:gd name="connsiteX8" fmla="*/ 457819 w 8015851"/>
                  <a:gd name="connsiteY8" fmla="*/ 272949 h 10829628"/>
                  <a:gd name="connsiteX9" fmla="*/ 460499 w 8015851"/>
                  <a:gd name="connsiteY9" fmla="*/ 0 h 10829628"/>
                  <a:gd name="connsiteX10" fmla="*/ 7555353 w 8015851"/>
                  <a:gd name="connsiteY10" fmla="*/ 0 h 10829628"/>
                  <a:gd name="connsiteX11" fmla="*/ 8015851 w 8015851"/>
                  <a:gd name="connsiteY11" fmla="*/ 460228 h 10829628"/>
                  <a:gd name="connsiteX12" fmla="*/ 8015851 w 8015851"/>
                  <a:gd name="connsiteY12" fmla="*/ 10369401 h 10829628"/>
                  <a:gd name="connsiteX13" fmla="*/ 7555353 w 8015851"/>
                  <a:gd name="connsiteY13" fmla="*/ 10829628 h 10829628"/>
                  <a:gd name="connsiteX14" fmla="*/ 460499 w 8015851"/>
                  <a:gd name="connsiteY14" fmla="*/ 10829628 h 10829628"/>
                  <a:gd name="connsiteX15" fmla="*/ 0 w 8015851"/>
                  <a:gd name="connsiteY15" fmla="*/ 10369401 h 10829628"/>
                  <a:gd name="connsiteX16" fmla="*/ 0 w 8015851"/>
                  <a:gd name="connsiteY16" fmla="*/ 460228 h 10829628"/>
                  <a:gd name="connsiteX17" fmla="*/ 460499 w 8015851"/>
                  <a:gd name="connsiteY17" fmla="*/ 0 h 10829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15851" h="10829628">
                    <a:moveTo>
                      <a:pt x="457819" y="272949"/>
                    </a:moveTo>
                    <a:cubicBezTo>
                      <a:pt x="349835" y="272949"/>
                      <a:pt x="260907" y="361827"/>
                      <a:pt x="260907" y="469749"/>
                    </a:cubicBezTo>
                    <a:cubicBezTo>
                      <a:pt x="260907" y="469749"/>
                      <a:pt x="260907" y="469749"/>
                      <a:pt x="260907" y="10347839"/>
                    </a:cubicBezTo>
                    <a:cubicBezTo>
                      <a:pt x="260907" y="10455762"/>
                      <a:pt x="349835" y="10544639"/>
                      <a:pt x="457819" y="10544639"/>
                    </a:cubicBezTo>
                    <a:cubicBezTo>
                      <a:pt x="457819" y="10544639"/>
                      <a:pt x="457819" y="10544639"/>
                      <a:pt x="7559371" y="10544639"/>
                    </a:cubicBezTo>
                    <a:cubicBezTo>
                      <a:pt x="7667355" y="10544639"/>
                      <a:pt x="7756283" y="10455762"/>
                      <a:pt x="7756283" y="10347839"/>
                    </a:cubicBezTo>
                    <a:cubicBezTo>
                      <a:pt x="7756283" y="10347839"/>
                      <a:pt x="7756283" y="10347839"/>
                      <a:pt x="7756283" y="469749"/>
                    </a:cubicBezTo>
                    <a:cubicBezTo>
                      <a:pt x="7756283" y="361827"/>
                      <a:pt x="7667355" y="272949"/>
                      <a:pt x="7559371" y="272949"/>
                    </a:cubicBezTo>
                    <a:cubicBezTo>
                      <a:pt x="7559371" y="272949"/>
                      <a:pt x="7559371" y="272949"/>
                      <a:pt x="457819" y="272949"/>
                    </a:cubicBezTo>
                    <a:close/>
                    <a:moveTo>
                      <a:pt x="460499" y="0"/>
                    </a:moveTo>
                    <a:cubicBezTo>
                      <a:pt x="7555353" y="0"/>
                      <a:pt x="7555353" y="0"/>
                      <a:pt x="7555353" y="0"/>
                    </a:cubicBezTo>
                    <a:cubicBezTo>
                      <a:pt x="7809421" y="0"/>
                      <a:pt x="8015851" y="206309"/>
                      <a:pt x="8015851" y="460228"/>
                    </a:cubicBezTo>
                    <a:cubicBezTo>
                      <a:pt x="8015851" y="10369401"/>
                      <a:pt x="8015851" y="10369401"/>
                      <a:pt x="8015851" y="10369401"/>
                    </a:cubicBezTo>
                    <a:cubicBezTo>
                      <a:pt x="8015851" y="10623319"/>
                      <a:pt x="7809421" y="10829628"/>
                      <a:pt x="7555353" y="10829628"/>
                    </a:cubicBezTo>
                    <a:cubicBezTo>
                      <a:pt x="460499" y="10829628"/>
                      <a:pt x="460499" y="10829628"/>
                      <a:pt x="460499" y="10829628"/>
                    </a:cubicBezTo>
                    <a:cubicBezTo>
                      <a:pt x="206431" y="10829628"/>
                      <a:pt x="0" y="10623319"/>
                      <a:pt x="0" y="10369401"/>
                    </a:cubicBezTo>
                    <a:cubicBezTo>
                      <a:pt x="0" y="460228"/>
                      <a:pt x="0" y="460228"/>
                      <a:pt x="0" y="460228"/>
                    </a:cubicBezTo>
                    <a:cubicBezTo>
                      <a:pt x="0" y="206309"/>
                      <a:pt x="206431" y="0"/>
                      <a:pt x="460499" y="0"/>
                    </a:cubicBezTo>
                    <a:close/>
                  </a:path>
                </a:pathLst>
              </a:custGeom>
              <a:solidFill>
                <a:srgbClr val="111111"/>
              </a:solidFill>
              <a:ln w="25400">
                <a:noFill/>
                <a:round/>
              </a:ln>
            </p:spPr>
            <p:txBody>
              <a:bodyPr vert="horz" wrap="square" lIns="45714" tIns="22857" rIns="45714" bIns="22857" numCol="1" anchor="t" anchorCtr="0" compatLnSpc="1">
                <a:noAutofit/>
              </a:bodyPr>
              <a:lstStyle/>
              <a:p>
                <a:endParaRPr lang="en-US" sz="900"/>
              </a:p>
            </p:txBody>
          </p:sp>
          <p:sp>
            <p:nvSpPr>
              <p:cNvPr id="8" name="Rectangle: Rounded Corners 7"/>
              <p:cNvSpPr/>
              <p:nvPr/>
            </p:nvSpPr>
            <p:spPr>
              <a:xfrm>
                <a:off x="16187588" y="3572759"/>
                <a:ext cx="45719" cy="45776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92000">
                    <a:srgbClr val="EFEFEF"/>
                  </a:gs>
                  <a:gs pos="10000">
                    <a:srgbClr val="F2F2F2"/>
                  </a:gs>
                  <a:gs pos="0">
                    <a:srgbClr val="5F5F5F"/>
                  </a:gs>
                  <a:gs pos="100000">
                    <a:srgbClr val="5F5F5F"/>
                  </a:gs>
                </a:gsLst>
                <a:lin ang="5400000" scaled="1"/>
              </a:gradFill>
              <a:ln w="254">
                <a:solidFill>
                  <a:srgbClr val="DDDD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" name="Rectangle: Rounded Corners 8"/>
              <p:cNvSpPr/>
              <p:nvPr/>
            </p:nvSpPr>
            <p:spPr>
              <a:xfrm rot="16200000">
                <a:off x="15069377" y="1188883"/>
                <a:ext cx="45719" cy="45776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92000">
                    <a:srgbClr val="EFEFEF"/>
                  </a:gs>
                  <a:gs pos="10000">
                    <a:srgbClr val="F2F2F2"/>
                  </a:gs>
                  <a:gs pos="0">
                    <a:srgbClr val="5F5F5F"/>
                  </a:gs>
                  <a:gs pos="100000">
                    <a:srgbClr val="5F5F5F"/>
                  </a:gs>
                </a:gsLst>
                <a:lin ang="5400000" scaled="1"/>
              </a:gradFill>
              <a:ln w="254">
                <a:solidFill>
                  <a:srgbClr val="DDDD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0" name="Freeform 5"/>
              <p:cNvSpPr/>
              <p:nvPr/>
            </p:nvSpPr>
            <p:spPr bwMode="auto">
              <a:xfrm>
                <a:off x="8164923" y="1468608"/>
                <a:ext cx="8015851" cy="10829628"/>
              </a:xfrm>
              <a:custGeom>
                <a:avLst/>
                <a:gdLst>
                  <a:gd name="T0" fmla="*/ 2379 w 2524"/>
                  <a:gd name="T1" fmla="*/ 3412 h 3412"/>
                  <a:gd name="T2" fmla="*/ 145 w 2524"/>
                  <a:gd name="T3" fmla="*/ 3412 h 3412"/>
                  <a:gd name="T4" fmla="*/ 0 w 2524"/>
                  <a:gd name="T5" fmla="*/ 3267 h 3412"/>
                  <a:gd name="T6" fmla="*/ 0 w 2524"/>
                  <a:gd name="T7" fmla="*/ 145 h 3412"/>
                  <a:gd name="T8" fmla="*/ 145 w 2524"/>
                  <a:gd name="T9" fmla="*/ 0 h 3412"/>
                  <a:gd name="T10" fmla="*/ 2379 w 2524"/>
                  <a:gd name="T11" fmla="*/ 0 h 3412"/>
                  <a:gd name="T12" fmla="*/ 2524 w 2524"/>
                  <a:gd name="T13" fmla="*/ 145 h 3412"/>
                  <a:gd name="T14" fmla="*/ 2524 w 2524"/>
                  <a:gd name="T15" fmla="*/ 3267 h 3412"/>
                  <a:gd name="T16" fmla="*/ 2379 w 2524"/>
                  <a:gd name="T17" fmla="*/ 3412 h 3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24" h="3412">
                    <a:moveTo>
                      <a:pt x="2379" y="3412"/>
                    </a:moveTo>
                    <a:cubicBezTo>
                      <a:pt x="145" y="3412"/>
                      <a:pt x="145" y="3412"/>
                      <a:pt x="145" y="3412"/>
                    </a:cubicBezTo>
                    <a:cubicBezTo>
                      <a:pt x="65" y="3412"/>
                      <a:pt x="0" y="3347"/>
                      <a:pt x="0" y="3267"/>
                    </a:cubicBezTo>
                    <a:cubicBezTo>
                      <a:pt x="0" y="145"/>
                      <a:pt x="0" y="145"/>
                      <a:pt x="0" y="145"/>
                    </a:cubicBezTo>
                    <a:cubicBezTo>
                      <a:pt x="0" y="65"/>
                      <a:pt x="65" y="0"/>
                      <a:pt x="145" y="0"/>
                    </a:cubicBezTo>
                    <a:cubicBezTo>
                      <a:pt x="2379" y="0"/>
                      <a:pt x="2379" y="0"/>
                      <a:pt x="2379" y="0"/>
                    </a:cubicBezTo>
                    <a:cubicBezTo>
                      <a:pt x="2459" y="0"/>
                      <a:pt x="2524" y="65"/>
                      <a:pt x="2524" y="145"/>
                    </a:cubicBezTo>
                    <a:cubicBezTo>
                      <a:pt x="2524" y="3267"/>
                      <a:pt x="2524" y="3267"/>
                      <a:pt x="2524" y="3267"/>
                    </a:cubicBezTo>
                    <a:cubicBezTo>
                      <a:pt x="2524" y="3347"/>
                      <a:pt x="2459" y="3412"/>
                      <a:pt x="2379" y="3412"/>
                    </a:cubicBezTo>
                    <a:close/>
                  </a:path>
                </a:pathLst>
              </a:custGeom>
              <a:noFill/>
              <a:ln w="57150">
                <a:gradFill>
                  <a:gsLst>
                    <a:gs pos="0">
                      <a:srgbClr val="DDDDDD"/>
                    </a:gs>
                    <a:gs pos="100000">
                      <a:srgbClr val="5F5F5F"/>
                    </a:gs>
                  </a:gsLst>
                  <a:lin ang="5400000" scaled="1"/>
                </a:gradFill>
                <a:round/>
              </a:ln>
            </p:spPr>
            <p:txBody>
              <a:bodyPr vert="horz" wrap="square" lIns="45714" tIns="22857" rIns="45714" bIns="22857" numCol="1" anchor="t" anchorCtr="0" compatLnSpc="1"/>
              <a:lstStyle/>
              <a:p>
                <a:endParaRPr lang="en-US" sz="900"/>
              </a:p>
            </p:txBody>
          </p:sp>
          <p:sp>
            <p:nvSpPr>
              <p:cNvPr id="11" name="Oval 10"/>
              <p:cNvSpPr>
                <a:spLocks noChangeAspect="1"/>
              </p:cNvSpPr>
              <p:nvPr/>
            </p:nvSpPr>
            <p:spPr>
              <a:xfrm>
                <a:off x="12148048" y="1571443"/>
                <a:ext cx="91079" cy="91079"/>
              </a:xfrm>
              <a:prstGeom prst="ellipse">
                <a:avLst/>
              </a:prstGeom>
              <a:gradFill flip="none" rotWithShape="1">
                <a:gsLst>
                  <a:gs pos="44000">
                    <a:srgbClr val="000066"/>
                  </a:gs>
                  <a:gs pos="98230">
                    <a:srgbClr val="0066FF"/>
                  </a:gs>
                  <a:gs pos="0">
                    <a:srgbClr val="0066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1750">
                <a:solidFill>
                  <a:srgbClr val="1C1C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2" name="Oval 11"/>
              <p:cNvSpPr>
                <a:spLocks noChangeAspect="1"/>
              </p:cNvSpPr>
              <p:nvPr/>
            </p:nvSpPr>
            <p:spPr>
              <a:xfrm>
                <a:off x="12383843" y="1604990"/>
                <a:ext cx="23985" cy="23985"/>
              </a:xfrm>
              <a:prstGeom prst="ellipse">
                <a:avLst/>
              </a:prstGeom>
              <a:solidFill>
                <a:srgbClr val="000000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3" name="Oval 12"/>
              <p:cNvSpPr>
                <a:spLocks noChangeAspect="1"/>
              </p:cNvSpPr>
              <p:nvPr/>
            </p:nvSpPr>
            <p:spPr>
              <a:xfrm>
                <a:off x="12526839" y="1571443"/>
                <a:ext cx="91079" cy="91079"/>
              </a:xfrm>
              <a:prstGeom prst="ellipse">
                <a:avLst/>
              </a:prstGeom>
              <a:solidFill>
                <a:srgbClr val="000000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4" name="Oval 13"/>
              <p:cNvSpPr>
                <a:spLocks noChangeAspect="1"/>
              </p:cNvSpPr>
              <p:nvPr/>
            </p:nvSpPr>
            <p:spPr>
              <a:xfrm>
                <a:off x="11963387" y="1579346"/>
                <a:ext cx="75272" cy="75272"/>
              </a:xfrm>
              <a:prstGeom prst="ellipse">
                <a:avLst/>
              </a:prstGeom>
              <a:solidFill>
                <a:srgbClr val="000000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15" name="Oval 14"/>
              <p:cNvSpPr>
                <a:spLocks noChangeAspect="1"/>
              </p:cNvSpPr>
              <p:nvPr/>
            </p:nvSpPr>
            <p:spPr>
              <a:xfrm>
                <a:off x="11793825" y="1591276"/>
                <a:ext cx="51412" cy="51412"/>
              </a:xfrm>
              <a:prstGeom prst="ellipse">
                <a:avLst/>
              </a:prstGeom>
              <a:solidFill>
                <a:srgbClr val="000000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6391721" y="762845"/>
            <a:ext cx="421017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228600">
              <a:defRPr/>
            </a:pPr>
            <a:r>
              <a:rPr lang="zh-CN" alt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/>
              </a:rPr>
              <a:t>六</a:t>
            </a:r>
            <a:r>
              <a:rPr lang="en-US" altLang="zh-CN" sz="2400" b="1" dirty="0">
                <a:solidFill>
                  <a:schemeClr val="tx2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/>
              </a:rPr>
              <a:t>  </a:t>
            </a:r>
            <a:r>
              <a:rPr lang="zh-CN" alt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/>
              </a:rPr>
              <a:t>六</a:t>
            </a:r>
            <a:r>
              <a:rPr 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/>
              </a:rPr>
              <a:t>  </a:t>
            </a:r>
            <a:r>
              <a:rPr lang="zh-CN" altLang="en-US" sz="2000" b="1" dirty="0">
                <a:solidFill>
                  <a:schemeClr val="tx1">
                    <a:alpha val="72000"/>
                  </a:schemeClr>
                </a:solidFill>
                <a:latin typeface="Calibri" panose="020F0502020204030204"/>
              </a:rPr>
              <a:t>团队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3411" y="834277"/>
            <a:ext cx="56783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b="1" dirty="0">
                <a:latin typeface="+mj-ea"/>
                <a:ea typeface="+mj-ea"/>
                <a:cs typeface="Open Sans Extrabold" panose="020B0906030804020204" pitchFamily="34" charset="0"/>
              </a:rPr>
              <a:t>基于用户画像的电影推荐系统</a:t>
            </a:r>
          </a:p>
          <a:p>
            <a:pPr algn="r"/>
            <a:r>
              <a:rPr lang="zh-CN" altLang="en-US" sz="3200" b="1" dirty="0">
                <a:latin typeface="+mj-ea"/>
                <a:ea typeface="+mj-ea"/>
                <a:cs typeface="Open Sans Extrabold" panose="020B0906030804020204" pitchFamily="34" charset="0"/>
              </a:rPr>
              <a:t>项目与介绍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041922" y="2385586"/>
            <a:ext cx="658013" cy="4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336115" y="1150330"/>
            <a:ext cx="47440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600">
              <a:defRPr/>
            </a:pPr>
            <a:r>
              <a:rPr lang="zh-CN" altLang="en-US" sz="2400" b="1" dirty="0">
                <a:solidFill>
                  <a:schemeClr val="tx1">
                    <a:alpha val="72000"/>
                  </a:schemeClr>
                </a:solidFill>
                <a:latin typeface="Calibri" panose="020F0502020204030204"/>
              </a:rPr>
              <a:t>大数据实践作业展示</a:t>
            </a:r>
          </a:p>
        </p:txBody>
      </p:sp>
      <p:sp>
        <p:nvSpPr>
          <p:cNvPr id="21" name="TextBox 17"/>
          <p:cNvSpPr txBox="1"/>
          <p:nvPr/>
        </p:nvSpPr>
        <p:spPr>
          <a:xfrm>
            <a:off x="6391721" y="1736975"/>
            <a:ext cx="442867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600">
              <a:defRPr/>
            </a:pPr>
            <a:r>
              <a:rPr lang="zh-CN" altLang="en-US" dirty="0">
                <a:solidFill>
                  <a:schemeClr val="tx1">
                    <a:alpha val="72000"/>
                  </a:schemeClr>
                </a:solidFill>
                <a:latin typeface="Calibri" panose="020F0502020204030204"/>
              </a:rPr>
              <a:t>智能的网络电影推荐鉴赏平台 </a:t>
            </a:r>
            <a:r>
              <a:rPr lang="en-US" altLang="zh-CN" dirty="0">
                <a:solidFill>
                  <a:schemeClr val="tx1">
                    <a:alpha val="72000"/>
                  </a:schemeClr>
                </a:solidFill>
                <a:latin typeface="Calibri" panose="020F0502020204030204"/>
              </a:rPr>
              <a:t>&gt;</a:t>
            </a: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999460" cy="6858000"/>
          </a:xfrm>
          <a:prstGeom prst="rect">
            <a:avLst/>
          </a:prstGeom>
          <a:solidFill>
            <a:srgbClr val="E79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0" y="3806456"/>
            <a:ext cx="999460" cy="30515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形 26" descr="靶心"/>
          <p:cNvPicPr>
            <a:picLocks noChangeAspect="1"/>
          </p:cNvPicPr>
          <p:nvPr/>
        </p:nvPicPr>
        <p:blipFill>
          <a:blip r:embed="rId14" cstate="screen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741333" y="343384"/>
            <a:ext cx="914400" cy="9144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25450" y="424815"/>
            <a:ext cx="3975100" cy="768350"/>
            <a:chOff x="670" y="669"/>
            <a:chExt cx="6260" cy="1210"/>
          </a:xfrm>
        </p:grpSpPr>
        <p:sp>
          <p:nvSpPr>
            <p:cNvPr id="2" name="!!test"/>
            <p:cNvSpPr txBox="1"/>
            <p:nvPr>
              <p:custDataLst>
                <p:tags r:id="rId9"/>
              </p:custDataLst>
            </p:nvPr>
          </p:nvSpPr>
          <p:spPr>
            <a:xfrm>
              <a:off x="1120" y="669"/>
              <a:ext cx="5810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28600">
                <a:defRPr/>
              </a:pPr>
              <a:r>
                <a:rPr lang="en-US" sz="44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华文行楷" panose="02010800040101010101" charset="-122"/>
                  <a:ea typeface="华文行楷" panose="02010800040101010101" charset="-122"/>
                  <a:cs typeface="Open Sans Extrabold" panose="020B0906030804020204" pitchFamily="34" charset="0"/>
                </a:rPr>
                <a:t>03</a:t>
              </a:r>
              <a:r>
                <a:rPr lang="en-US" sz="4400" dirty="0">
                  <a:solidFill>
                    <a:schemeClr val="accent3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</a:t>
              </a:r>
              <a:r>
                <a:rPr lang="zh-CN" altLang="en-US" sz="4400" b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Open Sans Extrabold" panose="020B0906030804020204" pitchFamily="34" charset="0"/>
                </a:rPr>
                <a:t>实现技术</a:t>
              </a: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70" y="1065"/>
              <a:ext cx="449" cy="435"/>
              <a:chOff x="2282" y="3725"/>
              <a:chExt cx="449" cy="435"/>
            </a:xfrm>
          </p:grpSpPr>
          <p:sp>
            <p:nvSpPr>
              <p:cNvPr id="3" name="矩形 2"/>
              <p:cNvSpPr/>
              <p:nvPr>
                <p:custDataLst>
                  <p:tags r:id="rId10"/>
                </p:custDataLst>
              </p:nvPr>
            </p:nvSpPr>
            <p:spPr>
              <a:xfrm>
                <a:off x="2282" y="3725"/>
                <a:ext cx="354" cy="30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8" name="矩形 17"/>
              <p:cNvSpPr/>
              <p:nvPr>
                <p:custDataLst>
                  <p:tags r:id="rId11"/>
                </p:custDataLst>
              </p:nvPr>
            </p:nvSpPr>
            <p:spPr>
              <a:xfrm>
                <a:off x="2377" y="3854"/>
                <a:ext cx="355" cy="306"/>
              </a:xfrm>
              <a:prstGeom prst="rect">
                <a:avLst/>
              </a:prstGeom>
              <a:solidFill>
                <a:srgbClr val="E799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1340485" y="1579880"/>
            <a:ext cx="3490595" cy="589203"/>
            <a:chOff x="1873170" y="4093501"/>
            <a:chExt cx="2088956" cy="589521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8" name="圆角矩形 7"/>
            <p:cNvSpPr/>
            <p:nvPr>
              <p:custDataLst>
                <p:tags r:id="rId7"/>
              </p:custDataLst>
            </p:nvPr>
          </p:nvSpPr>
          <p:spPr>
            <a:xfrm>
              <a:off x="1873170" y="4093501"/>
              <a:ext cx="2088956" cy="589521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2058960" y="4192090"/>
              <a:ext cx="1717376" cy="39899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b="1" i="1" dirty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  <a:cs typeface="Arial" panose="020B0604020202020204" pitchFamily="34" charset="0"/>
                  <a:sym typeface="Arial" panose="020B0604020202020204"/>
                </a:rPr>
                <a:t>（三）业务系统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340334" y="2268083"/>
            <a:ext cx="10527030" cy="1792605"/>
            <a:chOff x="2684432" y="4646279"/>
            <a:chExt cx="10527030" cy="1792605"/>
          </a:xfrm>
        </p:grpSpPr>
        <p:sp>
          <p:nvSpPr>
            <p:cNvPr id="11" name="矩形 10"/>
            <p:cNvSpPr/>
            <p:nvPr>
              <p:custDataLst>
                <p:tags r:id="rId5"/>
              </p:custDataLst>
            </p:nvPr>
          </p:nvSpPr>
          <p:spPr>
            <a:xfrm>
              <a:off x="2684432" y="4646279"/>
              <a:ext cx="5149850" cy="414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kern="0" dirty="0">
                  <a:ln w="3175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技术栈：Springboot，Mybatisplus，MySQL数据库，Lombok</a:t>
              </a:r>
            </a:p>
          </p:txBody>
        </p:sp>
        <p:sp>
          <p:nvSpPr>
            <p:cNvPr id="12" name="文本框 11"/>
            <p:cNvSpPr txBox="1"/>
            <p:nvPr>
              <p:custDataLst>
                <p:tags r:id="rId6"/>
              </p:custDataLst>
            </p:nvPr>
          </p:nvSpPr>
          <p:spPr>
            <a:xfrm>
              <a:off x="2684432" y="5055219"/>
              <a:ext cx="10527030" cy="1383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GB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charset="-122"/>
                  <a:cs typeface="Arial" panose="020B0604020202020204" pitchFamily="34" charset="0"/>
                  <a:sym typeface="Arial" panose="020B0604020202020204"/>
                </a:rPr>
                <a:t>以Springboot作为程序的基本框架和开发工具，同时使用MySQL数据库来设计数据关系模式，利用Mybatisplus来更方便有效率的协助进行数据库的增删改查操作，同时利用他提供的分页插件方便数据量大的时候的查询。通过Lombok库来简化代码，方便维护。</a:t>
              </a:r>
            </a:p>
            <a:p>
              <a:pPr>
                <a:lnSpc>
                  <a:spcPct val="150000"/>
                </a:lnSpc>
              </a:pPr>
              <a:r>
                <a:rPr kumimoji="1" lang="en-GB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charset="-122"/>
                  <a:cs typeface="Arial" panose="020B0604020202020204" pitchFamily="34" charset="0"/>
                  <a:sym typeface="Arial" panose="020B0604020202020204"/>
                </a:rPr>
                <a:t>通过这些来实现后端的数据库操作以及包括用户登录，评分，我的电影等事务功能，因为有大量数据产生，需要我们利用API，爬虫等技术方式采集数据再存储到数据库中。要设计实现API以及相应的数据格式，使得前端可以访问我们的接口，方便前后端的交互。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340485" y="4225925"/>
            <a:ext cx="3320415" cy="589280"/>
            <a:chOff x="1873170" y="4093501"/>
            <a:chExt cx="2088956" cy="589521"/>
          </a:xfrm>
          <a:solidFill>
            <a:srgbClr val="E79937"/>
          </a:solidFill>
        </p:grpSpPr>
        <p:sp>
          <p:nvSpPr>
            <p:cNvPr id="15" name="圆角矩形 14"/>
            <p:cNvSpPr/>
            <p:nvPr>
              <p:custDataLst>
                <p:tags r:id="rId3"/>
              </p:custDataLst>
            </p:nvPr>
          </p:nvSpPr>
          <p:spPr>
            <a:xfrm>
              <a:off x="1873170" y="4093501"/>
              <a:ext cx="2088956" cy="589521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4"/>
              </p:custDataLst>
            </p:nvPr>
          </p:nvSpPr>
          <p:spPr>
            <a:xfrm>
              <a:off x="2058960" y="4192090"/>
              <a:ext cx="1717376" cy="39894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b="1" i="1" dirty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  <a:cs typeface="Arial" panose="020B0604020202020204" pitchFamily="34" charset="0"/>
                  <a:sym typeface="Arial" panose="020B0604020202020204"/>
                </a:rPr>
                <a:t>（四）推荐系统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511132" y="4986686"/>
            <a:ext cx="10445750" cy="1792605"/>
            <a:chOff x="2684432" y="4646279"/>
            <a:chExt cx="10445750" cy="1792605"/>
          </a:xfrm>
        </p:grpSpPr>
        <p:sp>
          <p:nvSpPr>
            <p:cNvPr id="19" name="矩形 18"/>
            <p:cNvSpPr/>
            <p:nvPr>
              <p:custDataLst>
                <p:tags r:id="rId1"/>
              </p:custDataLst>
            </p:nvPr>
          </p:nvSpPr>
          <p:spPr>
            <a:xfrm>
              <a:off x="2684432" y="4646279"/>
              <a:ext cx="7251065" cy="414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kern="0" dirty="0">
                  <a:ln w="3175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技术栈：scala, kafka, spark, spark SQL, spark MLlib, spark streaming, MySQL</a:t>
              </a:r>
            </a:p>
          </p:txBody>
        </p:sp>
        <p:sp>
          <p:nvSpPr>
            <p:cNvPr id="21" name="文本框 20"/>
            <p:cNvSpPr txBox="1"/>
            <p:nvPr>
              <p:custDataLst>
                <p:tags r:id="rId2"/>
              </p:custDataLst>
            </p:nvPr>
          </p:nvSpPr>
          <p:spPr>
            <a:xfrm>
              <a:off x="2684432" y="5055219"/>
              <a:ext cx="10445750" cy="1383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GB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charset="-122"/>
                  <a:cs typeface="Arial" panose="020B0604020202020204" pitchFamily="34" charset="0"/>
                  <a:sym typeface="Arial" panose="020B0604020202020204"/>
                </a:rPr>
                <a:t>电影推荐系统使用Scala语言进行开发，MySQL作为持久化数据库，使用spark SQL进行离线统计分析电影评分排行。spark系统作为生产者，不断生成数据模拟用户给电影打分，并发送到kafka，spark streaming作为消费者，</a:t>
              </a:r>
              <a:r>
                <a:rPr kumimoji="1" lang="zh-CN" altLang="en-GB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charset="-122"/>
                  <a:cs typeface="Arial" panose="020B0604020202020204" pitchFamily="34" charset="0"/>
                  <a:sym typeface="Arial" panose="020B0604020202020204"/>
                </a:rPr>
                <a:t>从</a:t>
              </a:r>
              <a:r>
                <a:rPr kumimoji="1"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charset="-122"/>
                  <a:cs typeface="Arial" panose="020B0604020202020204" pitchFamily="34" charset="0"/>
                  <a:sym typeface="Arial" panose="020B0604020202020204"/>
                </a:rPr>
                <a:t>kafka</a:t>
              </a:r>
              <a:r>
                <a:rPr kumimoji="1" lang="en-GB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charset="-122"/>
                  <a:cs typeface="Arial" panose="020B0604020202020204" pitchFamily="34" charset="0"/>
                  <a:sym typeface="Arial" panose="020B0604020202020204"/>
                </a:rPr>
                <a:t>实时读取数据流，并实时统计分析电影热度，即每部电影的评分人数，并把结果保存到MySQL数据库，每隔10s更新。采用spark MLlib中的ALS算法进行模型训练，获得基于用户的推荐结果以及基于电影的推荐结果，保存到MySQL数据库。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/>
          <p:nvPr/>
        </p:nvSpPr>
        <p:spPr>
          <a:xfrm rot="19560431">
            <a:off x="-7615653" y="1034620"/>
            <a:ext cx="28454628" cy="4719484"/>
          </a:xfrm>
          <a:prstGeom prst="rect">
            <a:avLst/>
          </a:prstGeom>
          <a:solidFill>
            <a:srgbClr val="E79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!!test"/>
          <p:cNvSpPr txBox="1"/>
          <p:nvPr>
            <p:custDataLst>
              <p:tags r:id="rId1"/>
            </p:custDataLst>
          </p:nvPr>
        </p:nvSpPr>
        <p:spPr>
          <a:xfrm>
            <a:off x="1781841" y="4187604"/>
            <a:ext cx="3689368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600">
              <a:defRPr/>
            </a:pPr>
            <a:r>
              <a:rPr lang="en-US" sz="4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03</a:t>
            </a:r>
            <a:r>
              <a:rPr lang="zh-CN" altLang="en-US" sz="4400" b="1" dirty="0">
                <a:latin typeface="微软雅黑" panose="020B0503020204020204" charset="-122"/>
                <a:ea typeface="微软雅黑" panose="020B0503020204020204" charset="-122"/>
                <a:cs typeface="Open Sans Extrabold" panose="020B0906030804020204" pitchFamily="34" charset="0"/>
              </a:rPr>
              <a:t>项目简介</a:t>
            </a:r>
          </a:p>
        </p:txBody>
      </p:sp>
      <p:grpSp>
        <p:nvGrpSpPr>
          <p:cNvPr id="52" name="组合 51"/>
          <p:cNvGrpSpPr/>
          <p:nvPr/>
        </p:nvGrpSpPr>
        <p:grpSpPr>
          <a:xfrm>
            <a:off x="5230495" y="2580005"/>
            <a:ext cx="7920990" cy="8606790"/>
            <a:chOff x="7648" y="4105"/>
            <a:chExt cx="12474" cy="13554"/>
          </a:xfrm>
        </p:grpSpPr>
        <p:pic>
          <p:nvPicPr>
            <p:cNvPr id="51" name="图片 50" descr="QQ图片20230507231422"/>
            <p:cNvPicPr>
              <a:picLocks noChangeAspect="1"/>
            </p:cNvPicPr>
            <p:nvPr/>
          </p:nvPicPr>
          <p:blipFill>
            <a:blip r:embed="rId14"/>
            <a:srcRect t="9125"/>
            <a:stretch>
              <a:fillRect/>
            </a:stretch>
          </p:blipFill>
          <p:spPr>
            <a:xfrm>
              <a:off x="7910" y="4438"/>
              <a:ext cx="11939" cy="6782"/>
            </a:xfrm>
            <a:prstGeom prst="rect">
              <a:avLst/>
            </a:prstGeom>
          </p:spPr>
        </p:pic>
        <p:grpSp>
          <p:nvGrpSpPr>
            <p:cNvPr id="39" name="Group 3"/>
            <p:cNvGrpSpPr>
              <a:grpSpLocks noChangeAspect="1"/>
            </p:cNvGrpSpPr>
            <p:nvPr/>
          </p:nvGrpSpPr>
          <p:grpSpPr>
            <a:xfrm>
              <a:off x="7648" y="4105"/>
              <a:ext cx="12475" cy="13555"/>
              <a:chOff x="8162247" y="1394903"/>
              <a:chExt cx="8071060" cy="10903333"/>
            </a:xfrm>
          </p:grpSpPr>
          <p:sp>
            <p:nvSpPr>
              <p:cNvPr id="40" name="Rectangle: Rounded Corners 4"/>
              <p:cNvSpPr/>
              <p:nvPr>
                <p:custDataLst>
                  <p:tags r:id="rId2"/>
                </p:custDataLst>
              </p:nvPr>
            </p:nvSpPr>
            <p:spPr>
              <a:xfrm>
                <a:off x="16187588" y="2861559"/>
                <a:ext cx="45719" cy="45776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92000">
                    <a:srgbClr val="EFEFEF"/>
                  </a:gs>
                  <a:gs pos="10000">
                    <a:srgbClr val="F2F2F2"/>
                  </a:gs>
                  <a:gs pos="0">
                    <a:srgbClr val="5F5F5F"/>
                  </a:gs>
                  <a:gs pos="100000">
                    <a:srgbClr val="5F5F5F"/>
                  </a:gs>
                </a:gsLst>
                <a:lin ang="5400000" scaled="1"/>
              </a:gradFill>
              <a:ln w="254">
                <a:solidFill>
                  <a:srgbClr val="DDDD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1" name="AutoShape 3"/>
              <p:cNvSpPr>
                <a:spLocks noChangeAspect="1" noChangeArrowheads="1" noTextEdit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8162247" y="1420441"/>
                <a:ext cx="8060004" cy="108751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/>
              <a:lstStyle/>
              <a:p>
                <a:endParaRPr lang="en-US" sz="900"/>
              </a:p>
            </p:txBody>
          </p:sp>
          <p:sp>
            <p:nvSpPr>
              <p:cNvPr id="42" name="Freeform: Shape 6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8164923" y="1468608"/>
                <a:ext cx="8015851" cy="10829628"/>
              </a:xfrm>
              <a:custGeom>
                <a:avLst/>
                <a:gdLst>
                  <a:gd name="connsiteX0" fmla="*/ 457819 w 8015851"/>
                  <a:gd name="connsiteY0" fmla="*/ 272949 h 10829628"/>
                  <a:gd name="connsiteX1" fmla="*/ 260907 w 8015851"/>
                  <a:gd name="connsiteY1" fmla="*/ 469749 h 10829628"/>
                  <a:gd name="connsiteX2" fmla="*/ 260907 w 8015851"/>
                  <a:gd name="connsiteY2" fmla="*/ 10347839 h 10829628"/>
                  <a:gd name="connsiteX3" fmla="*/ 457819 w 8015851"/>
                  <a:gd name="connsiteY3" fmla="*/ 10544639 h 10829628"/>
                  <a:gd name="connsiteX4" fmla="*/ 7559371 w 8015851"/>
                  <a:gd name="connsiteY4" fmla="*/ 10544639 h 10829628"/>
                  <a:gd name="connsiteX5" fmla="*/ 7756283 w 8015851"/>
                  <a:gd name="connsiteY5" fmla="*/ 10347839 h 10829628"/>
                  <a:gd name="connsiteX6" fmla="*/ 7756283 w 8015851"/>
                  <a:gd name="connsiteY6" fmla="*/ 469749 h 10829628"/>
                  <a:gd name="connsiteX7" fmla="*/ 7559371 w 8015851"/>
                  <a:gd name="connsiteY7" fmla="*/ 272949 h 10829628"/>
                  <a:gd name="connsiteX8" fmla="*/ 457819 w 8015851"/>
                  <a:gd name="connsiteY8" fmla="*/ 272949 h 10829628"/>
                  <a:gd name="connsiteX9" fmla="*/ 460499 w 8015851"/>
                  <a:gd name="connsiteY9" fmla="*/ 0 h 10829628"/>
                  <a:gd name="connsiteX10" fmla="*/ 7555353 w 8015851"/>
                  <a:gd name="connsiteY10" fmla="*/ 0 h 10829628"/>
                  <a:gd name="connsiteX11" fmla="*/ 8015851 w 8015851"/>
                  <a:gd name="connsiteY11" fmla="*/ 460228 h 10829628"/>
                  <a:gd name="connsiteX12" fmla="*/ 8015851 w 8015851"/>
                  <a:gd name="connsiteY12" fmla="*/ 10369401 h 10829628"/>
                  <a:gd name="connsiteX13" fmla="*/ 7555353 w 8015851"/>
                  <a:gd name="connsiteY13" fmla="*/ 10829628 h 10829628"/>
                  <a:gd name="connsiteX14" fmla="*/ 460499 w 8015851"/>
                  <a:gd name="connsiteY14" fmla="*/ 10829628 h 10829628"/>
                  <a:gd name="connsiteX15" fmla="*/ 0 w 8015851"/>
                  <a:gd name="connsiteY15" fmla="*/ 10369401 h 10829628"/>
                  <a:gd name="connsiteX16" fmla="*/ 0 w 8015851"/>
                  <a:gd name="connsiteY16" fmla="*/ 460228 h 10829628"/>
                  <a:gd name="connsiteX17" fmla="*/ 460499 w 8015851"/>
                  <a:gd name="connsiteY17" fmla="*/ 0 h 10829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15851" h="10829628">
                    <a:moveTo>
                      <a:pt x="457819" y="272949"/>
                    </a:moveTo>
                    <a:cubicBezTo>
                      <a:pt x="349835" y="272949"/>
                      <a:pt x="260907" y="361827"/>
                      <a:pt x="260907" y="469749"/>
                    </a:cubicBezTo>
                    <a:cubicBezTo>
                      <a:pt x="260907" y="469749"/>
                      <a:pt x="260907" y="469749"/>
                      <a:pt x="260907" y="10347839"/>
                    </a:cubicBezTo>
                    <a:cubicBezTo>
                      <a:pt x="260907" y="10455762"/>
                      <a:pt x="349835" y="10544639"/>
                      <a:pt x="457819" y="10544639"/>
                    </a:cubicBezTo>
                    <a:cubicBezTo>
                      <a:pt x="457819" y="10544639"/>
                      <a:pt x="457819" y="10544639"/>
                      <a:pt x="7559371" y="10544639"/>
                    </a:cubicBezTo>
                    <a:cubicBezTo>
                      <a:pt x="7667355" y="10544639"/>
                      <a:pt x="7756283" y="10455762"/>
                      <a:pt x="7756283" y="10347839"/>
                    </a:cubicBezTo>
                    <a:cubicBezTo>
                      <a:pt x="7756283" y="10347839"/>
                      <a:pt x="7756283" y="10347839"/>
                      <a:pt x="7756283" y="469749"/>
                    </a:cubicBezTo>
                    <a:cubicBezTo>
                      <a:pt x="7756283" y="361827"/>
                      <a:pt x="7667355" y="272949"/>
                      <a:pt x="7559371" y="272949"/>
                    </a:cubicBezTo>
                    <a:cubicBezTo>
                      <a:pt x="7559371" y="272949"/>
                      <a:pt x="7559371" y="272949"/>
                      <a:pt x="457819" y="272949"/>
                    </a:cubicBezTo>
                    <a:close/>
                    <a:moveTo>
                      <a:pt x="460499" y="0"/>
                    </a:moveTo>
                    <a:cubicBezTo>
                      <a:pt x="7555353" y="0"/>
                      <a:pt x="7555353" y="0"/>
                      <a:pt x="7555353" y="0"/>
                    </a:cubicBezTo>
                    <a:cubicBezTo>
                      <a:pt x="7809421" y="0"/>
                      <a:pt x="8015851" y="206309"/>
                      <a:pt x="8015851" y="460228"/>
                    </a:cubicBezTo>
                    <a:cubicBezTo>
                      <a:pt x="8015851" y="10369401"/>
                      <a:pt x="8015851" y="10369401"/>
                      <a:pt x="8015851" y="10369401"/>
                    </a:cubicBezTo>
                    <a:cubicBezTo>
                      <a:pt x="8015851" y="10623319"/>
                      <a:pt x="7809421" y="10829628"/>
                      <a:pt x="7555353" y="10829628"/>
                    </a:cubicBezTo>
                    <a:cubicBezTo>
                      <a:pt x="460499" y="10829628"/>
                      <a:pt x="460499" y="10829628"/>
                      <a:pt x="460499" y="10829628"/>
                    </a:cubicBezTo>
                    <a:cubicBezTo>
                      <a:pt x="206431" y="10829628"/>
                      <a:pt x="0" y="10623319"/>
                      <a:pt x="0" y="10369401"/>
                    </a:cubicBezTo>
                    <a:cubicBezTo>
                      <a:pt x="0" y="460228"/>
                      <a:pt x="0" y="460228"/>
                      <a:pt x="0" y="460228"/>
                    </a:cubicBezTo>
                    <a:cubicBezTo>
                      <a:pt x="0" y="206309"/>
                      <a:pt x="206431" y="0"/>
                      <a:pt x="460499" y="0"/>
                    </a:cubicBezTo>
                    <a:close/>
                  </a:path>
                </a:pathLst>
              </a:custGeom>
              <a:solidFill>
                <a:srgbClr val="111111"/>
              </a:solidFill>
              <a:ln w="25400">
                <a:noFill/>
                <a:round/>
              </a:ln>
            </p:spPr>
            <p:txBody>
              <a:bodyPr vert="horz" wrap="square" lIns="45714" tIns="22857" rIns="45714" bIns="22857" numCol="1" anchor="t" anchorCtr="0" compatLnSpc="1">
                <a:noAutofit/>
              </a:bodyPr>
              <a:lstStyle/>
              <a:p>
                <a:endParaRPr lang="en-US" sz="900"/>
              </a:p>
            </p:txBody>
          </p:sp>
          <p:sp>
            <p:nvSpPr>
              <p:cNvPr id="43" name="Rectangle: Rounded Corners 7"/>
              <p:cNvSpPr/>
              <p:nvPr>
                <p:custDataLst>
                  <p:tags r:id="rId5"/>
                </p:custDataLst>
              </p:nvPr>
            </p:nvSpPr>
            <p:spPr>
              <a:xfrm>
                <a:off x="16187588" y="3572759"/>
                <a:ext cx="45719" cy="45776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92000">
                    <a:srgbClr val="EFEFEF"/>
                  </a:gs>
                  <a:gs pos="10000">
                    <a:srgbClr val="F2F2F2"/>
                  </a:gs>
                  <a:gs pos="0">
                    <a:srgbClr val="5F5F5F"/>
                  </a:gs>
                  <a:gs pos="100000">
                    <a:srgbClr val="5F5F5F"/>
                  </a:gs>
                </a:gsLst>
                <a:lin ang="5400000" scaled="1"/>
              </a:gradFill>
              <a:ln w="254">
                <a:solidFill>
                  <a:srgbClr val="DDDD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4" name="Rectangle: Rounded Corners 8"/>
              <p:cNvSpPr/>
              <p:nvPr>
                <p:custDataLst>
                  <p:tags r:id="rId6"/>
                </p:custDataLst>
              </p:nvPr>
            </p:nvSpPr>
            <p:spPr>
              <a:xfrm rot="16200000">
                <a:off x="15069377" y="1188883"/>
                <a:ext cx="45719" cy="45776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92000">
                    <a:srgbClr val="EFEFEF"/>
                  </a:gs>
                  <a:gs pos="10000">
                    <a:srgbClr val="F2F2F2"/>
                  </a:gs>
                  <a:gs pos="0">
                    <a:srgbClr val="5F5F5F"/>
                  </a:gs>
                  <a:gs pos="100000">
                    <a:srgbClr val="5F5F5F"/>
                  </a:gs>
                </a:gsLst>
                <a:lin ang="5400000" scaled="1"/>
              </a:gradFill>
              <a:ln w="254">
                <a:solidFill>
                  <a:srgbClr val="DDDD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5" name="Freeform 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8164923" y="1468608"/>
                <a:ext cx="8015851" cy="10829628"/>
              </a:xfrm>
              <a:custGeom>
                <a:avLst/>
                <a:gdLst>
                  <a:gd name="T0" fmla="*/ 2379 w 2524"/>
                  <a:gd name="T1" fmla="*/ 3412 h 3412"/>
                  <a:gd name="T2" fmla="*/ 145 w 2524"/>
                  <a:gd name="T3" fmla="*/ 3412 h 3412"/>
                  <a:gd name="T4" fmla="*/ 0 w 2524"/>
                  <a:gd name="T5" fmla="*/ 3267 h 3412"/>
                  <a:gd name="T6" fmla="*/ 0 w 2524"/>
                  <a:gd name="T7" fmla="*/ 145 h 3412"/>
                  <a:gd name="T8" fmla="*/ 145 w 2524"/>
                  <a:gd name="T9" fmla="*/ 0 h 3412"/>
                  <a:gd name="T10" fmla="*/ 2379 w 2524"/>
                  <a:gd name="T11" fmla="*/ 0 h 3412"/>
                  <a:gd name="T12" fmla="*/ 2524 w 2524"/>
                  <a:gd name="T13" fmla="*/ 145 h 3412"/>
                  <a:gd name="T14" fmla="*/ 2524 w 2524"/>
                  <a:gd name="T15" fmla="*/ 3267 h 3412"/>
                  <a:gd name="T16" fmla="*/ 2379 w 2524"/>
                  <a:gd name="T17" fmla="*/ 3412 h 3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24" h="3412">
                    <a:moveTo>
                      <a:pt x="2379" y="3412"/>
                    </a:moveTo>
                    <a:cubicBezTo>
                      <a:pt x="145" y="3412"/>
                      <a:pt x="145" y="3412"/>
                      <a:pt x="145" y="3412"/>
                    </a:cubicBezTo>
                    <a:cubicBezTo>
                      <a:pt x="65" y="3412"/>
                      <a:pt x="0" y="3347"/>
                      <a:pt x="0" y="3267"/>
                    </a:cubicBezTo>
                    <a:cubicBezTo>
                      <a:pt x="0" y="145"/>
                      <a:pt x="0" y="145"/>
                      <a:pt x="0" y="145"/>
                    </a:cubicBezTo>
                    <a:cubicBezTo>
                      <a:pt x="0" y="65"/>
                      <a:pt x="65" y="0"/>
                      <a:pt x="145" y="0"/>
                    </a:cubicBezTo>
                    <a:cubicBezTo>
                      <a:pt x="2379" y="0"/>
                      <a:pt x="2379" y="0"/>
                      <a:pt x="2379" y="0"/>
                    </a:cubicBezTo>
                    <a:cubicBezTo>
                      <a:pt x="2459" y="0"/>
                      <a:pt x="2524" y="65"/>
                      <a:pt x="2524" y="145"/>
                    </a:cubicBezTo>
                    <a:cubicBezTo>
                      <a:pt x="2524" y="3267"/>
                      <a:pt x="2524" y="3267"/>
                      <a:pt x="2524" y="3267"/>
                    </a:cubicBezTo>
                    <a:cubicBezTo>
                      <a:pt x="2524" y="3347"/>
                      <a:pt x="2459" y="3412"/>
                      <a:pt x="2379" y="3412"/>
                    </a:cubicBezTo>
                    <a:close/>
                  </a:path>
                </a:pathLst>
              </a:custGeom>
              <a:noFill/>
              <a:ln w="57150">
                <a:gradFill>
                  <a:gsLst>
                    <a:gs pos="0">
                      <a:srgbClr val="DDDDDD"/>
                    </a:gs>
                    <a:gs pos="100000">
                      <a:srgbClr val="5F5F5F"/>
                    </a:gs>
                  </a:gsLst>
                  <a:lin ang="5400000" scaled="1"/>
                </a:gradFill>
                <a:round/>
              </a:ln>
            </p:spPr>
            <p:txBody>
              <a:bodyPr vert="horz" wrap="square" lIns="45714" tIns="22857" rIns="45714" bIns="22857" numCol="1" anchor="t" anchorCtr="0" compatLnSpc="1"/>
              <a:lstStyle/>
              <a:p>
                <a:endParaRPr lang="en-US" sz="900"/>
              </a:p>
            </p:txBody>
          </p:sp>
          <p:sp>
            <p:nvSpPr>
              <p:cNvPr id="46" name="Oval 10"/>
              <p:cNvSpPr>
                <a:spLocks noChangeAspec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12148048" y="1571443"/>
                <a:ext cx="91079" cy="91079"/>
              </a:xfrm>
              <a:prstGeom prst="ellipse">
                <a:avLst/>
              </a:prstGeom>
              <a:gradFill flip="none" rotWithShape="1">
                <a:gsLst>
                  <a:gs pos="44000">
                    <a:srgbClr val="000066"/>
                  </a:gs>
                  <a:gs pos="98230">
                    <a:srgbClr val="0066FF"/>
                  </a:gs>
                  <a:gs pos="0">
                    <a:srgbClr val="0066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1750">
                <a:solidFill>
                  <a:srgbClr val="1C1C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7" name="Oval 11"/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12383843" y="1604990"/>
                <a:ext cx="23985" cy="23985"/>
              </a:xfrm>
              <a:prstGeom prst="ellipse">
                <a:avLst/>
              </a:prstGeom>
              <a:solidFill>
                <a:srgbClr val="000000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8" name="Oval 12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12526839" y="1571443"/>
                <a:ext cx="91079" cy="91079"/>
              </a:xfrm>
              <a:prstGeom prst="ellipse">
                <a:avLst/>
              </a:prstGeom>
              <a:solidFill>
                <a:srgbClr val="000000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9" name="Oval 13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11963387" y="1579346"/>
                <a:ext cx="75272" cy="75272"/>
              </a:xfrm>
              <a:prstGeom prst="ellipse">
                <a:avLst/>
              </a:prstGeom>
              <a:solidFill>
                <a:srgbClr val="000000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0" name="Oval 14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11793825" y="1591276"/>
                <a:ext cx="51412" cy="51412"/>
              </a:xfrm>
              <a:prstGeom prst="ellipse">
                <a:avLst/>
              </a:prstGeom>
              <a:solidFill>
                <a:srgbClr val="000000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6336030" y="0"/>
            <a:ext cx="5855970" cy="6858000"/>
          </a:xfrm>
          <a:prstGeom prst="rect">
            <a:avLst/>
          </a:prstGeom>
          <a:solidFill>
            <a:srgbClr val="E79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95112" y="1570305"/>
            <a:ext cx="40416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228600">
              <a:defRPr/>
            </a:pPr>
            <a:r>
              <a:rPr lang="zh-CN" altLang="en-US" sz="4000" b="1" dirty="0">
                <a:latin typeface="微软雅黑" panose="020B0503020204020204" charset="-122"/>
                <a:ea typeface="微软雅黑" panose="020B0503020204020204" charset="-122"/>
              </a:rPr>
              <a:t>用户登录注册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860665" y="2889250"/>
            <a:ext cx="3756025" cy="2745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228600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该系统提供基本的</a:t>
            </a:r>
            <a:r>
              <a:rPr lang="zh-CN" altLang="en-US" sz="1600" dirty="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用户登录</a:t>
            </a:r>
            <a:r>
              <a:rPr lang="zh-CN" altLang="en-US" sz="1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和</a:t>
            </a:r>
            <a:r>
              <a:rPr lang="zh-CN" altLang="en-US" sz="1600" dirty="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注册</a:t>
            </a:r>
            <a:r>
              <a:rPr lang="zh-CN" altLang="en-US" sz="1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功能。用户登录或注册时，与后端用户表（User）相关联。登录时会对用户表进行查找，判断登录是否有效。</a:t>
            </a:r>
          </a:p>
          <a:p>
            <a:pPr algn="l" defTabSz="228600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如果有效，系统会写入以保持登录状态一段时间。注册时会先对用户名进行判断，看其是否已在表内。</a:t>
            </a:r>
            <a:r>
              <a:rPr lang="en-US" altLang="zh-CN" sz="1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      </a:t>
            </a:r>
          </a:p>
          <a:p>
            <a:pPr algn="l" defTabSz="228600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如果不在，则系统会将相关数据插入到用户表中。</a:t>
            </a:r>
          </a:p>
        </p:txBody>
      </p:sp>
      <p:pic>
        <p:nvPicPr>
          <p:cNvPr id="11" name="图片占位符 10" descr="QQ图片20230507231422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tretch>
            <a:fillRect/>
          </a:stretch>
        </p:blipFill>
        <p:spPr>
          <a:xfrm>
            <a:off x="-484505" y="2489200"/>
            <a:ext cx="8017510" cy="5013325"/>
          </a:xfrm>
          <a:prstGeom prst="rect">
            <a:avLst/>
          </a:prstGeom>
        </p:spPr>
      </p:pic>
      <p:pic>
        <p:nvPicPr>
          <p:cNvPr id="21" name="图片占位符 3" descr="QQ图片202305072314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88925" y="-292735"/>
            <a:ext cx="7799705" cy="4876165"/>
          </a:xfrm>
          <a:prstGeom prst="rect">
            <a:avLst/>
          </a:prstGeom>
          <a:solidFill>
            <a:schemeClr val="tx1">
              <a:alpha val="4000"/>
            </a:schemeClr>
          </a:solidFill>
          <a:effectLst>
            <a:outerShdw blurRad="876300" dist="787400" dir="2400000" algn="ctr" rotWithShape="0">
              <a:schemeClr val="tx1">
                <a:alpha val="34000"/>
              </a:schemeClr>
            </a:outerShdw>
          </a:effectLst>
          <a:scene3d>
            <a:camera prst="orthographicFront">
              <a:rot lat="19848000" lon="3234000" rev="17862000"/>
            </a:camera>
            <a:lightRig rig="soft" dir="t"/>
          </a:scene3d>
          <a:sp3d extrusionH="95250" prstMaterial="plastic"/>
        </p:spPr>
      </p:pic>
      <p:grpSp>
        <p:nvGrpSpPr>
          <p:cNvPr id="23" name="组合 22"/>
          <p:cNvGrpSpPr/>
          <p:nvPr/>
        </p:nvGrpSpPr>
        <p:grpSpPr>
          <a:xfrm>
            <a:off x="9754235" y="389890"/>
            <a:ext cx="1654810" cy="568325"/>
            <a:chOff x="15361" y="614"/>
            <a:chExt cx="2606" cy="895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15948" y="1509"/>
              <a:ext cx="1432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17"/>
            <p:cNvSpPr txBox="1"/>
            <p:nvPr>
              <p:custDataLst>
                <p:tags r:id="rId2"/>
              </p:custDataLst>
            </p:nvPr>
          </p:nvSpPr>
          <p:spPr>
            <a:xfrm>
              <a:off x="15361" y="614"/>
              <a:ext cx="2606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228600">
                <a:defRPr/>
              </a:pPr>
              <a:r>
                <a:rPr lang="zh-CN" altLang="en-US" sz="2400" b="1" dirty="0">
                  <a:solidFill>
                    <a:schemeClr val="tx2">
                      <a:lumMod val="50000"/>
                      <a:lumOff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/>
                </a:rPr>
                <a:t>六</a:t>
              </a:r>
              <a:r>
                <a:rPr lang="en-US" altLang="zh-CN" sz="2400" b="1" dirty="0">
                  <a:solidFill>
                    <a:schemeClr val="tx2">
                      <a:lumMod val="50000"/>
                      <a:lumOff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/>
                </a:rPr>
                <a:t>  </a:t>
              </a:r>
              <a:r>
                <a:rPr lang="zh-CN" altLang="en-US" sz="2400" b="1" dirty="0">
                  <a:solidFill>
                    <a:schemeClr val="tx2">
                      <a:lumMod val="50000"/>
                      <a:lumOff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/>
                </a:rPr>
                <a:t>六</a:t>
              </a:r>
              <a:r>
                <a:rPr lang="en-US" altLang="zh-CN" sz="2400" b="1" dirty="0">
                  <a:solidFill>
                    <a:schemeClr val="tx2">
                      <a:lumMod val="50000"/>
                      <a:lumOff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/>
                </a:rPr>
                <a:t> </a:t>
              </a:r>
              <a:r>
                <a:rPr lang="en-US" sz="2400" b="1" dirty="0">
                  <a:solidFill>
                    <a:schemeClr val="tx2">
                      <a:lumMod val="50000"/>
                      <a:lumOff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/>
                </a:rPr>
                <a:t> </a:t>
              </a:r>
              <a:r>
                <a:rPr lang="zh-CN" altLang="en-US" sz="2000" b="1" dirty="0">
                  <a:solidFill>
                    <a:schemeClr val="tx1">
                      <a:alpha val="72000"/>
                    </a:schemeClr>
                  </a:solidFill>
                  <a:latin typeface="Calibri" panose="020F0502020204030204"/>
                </a:rPr>
                <a:t>团队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1200150" y="1902460"/>
            <a:ext cx="9775825" cy="3521075"/>
            <a:chOff x="893543" y="1851248"/>
            <a:chExt cx="4237258" cy="3982287"/>
          </a:xfrm>
        </p:grpSpPr>
        <p:sp>
          <p:nvSpPr>
            <p:cNvPr id="17" name="矩形 16"/>
            <p:cNvSpPr/>
            <p:nvPr/>
          </p:nvSpPr>
          <p:spPr>
            <a:xfrm>
              <a:off x="893543" y="1851248"/>
              <a:ext cx="1882316" cy="1577752"/>
            </a:xfrm>
            <a:prstGeom prst="rect">
              <a:avLst/>
            </a:prstGeom>
            <a:solidFill>
              <a:srgbClr val="E79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248485" y="4255783"/>
              <a:ext cx="1882316" cy="1577752"/>
            </a:xfrm>
            <a:prstGeom prst="rect">
              <a:avLst/>
            </a:prstGeom>
            <a:solidFill>
              <a:srgbClr val="E79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pic>
        <p:nvPicPr>
          <p:cNvPr id="27" name="图形 26" descr="靶心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10741333" y="343384"/>
            <a:ext cx="914400" cy="9144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25450" y="424815"/>
            <a:ext cx="3975100" cy="1715770"/>
            <a:chOff x="670" y="669"/>
            <a:chExt cx="6260" cy="2702"/>
          </a:xfrm>
        </p:grpSpPr>
        <p:sp>
          <p:nvSpPr>
            <p:cNvPr id="2" name="!!test"/>
            <p:cNvSpPr txBox="1"/>
            <p:nvPr>
              <p:custDataLst>
                <p:tags r:id="rId2"/>
              </p:custDataLst>
            </p:nvPr>
          </p:nvSpPr>
          <p:spPr>
            <a:xfrm>
              <a:off x="1120" y="669"/>
              <a:ext cx="5810" cy="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28600">
                <a:lnSpc>
                  <a:spcPct val="120000"/>
                </a:lnSpc>
                <a:defRPr/>
              </a:pPr>
              <a:r>
                <a:rPr lang="zh-CN" altLang="en-US" sz="4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用户登录注册</a:t>
              </a:r>
              <a:r>
                <a:rPr lang="en-US" altLang="zh-CN" sz="4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</a:t>
              </a:r>
            </a:p>
            <a:p>
              <a:pPr defTabSz="228600">
                <a:lnSpc>
                  <a:spcPct val="120000"/>
                </a:lnSpc>
                <a:defRPr/>
              </a:pPr>
              <a:r>
                <a:rPr lang="zh-CN" sz="2400" dirty="0">
                  <a:solidFill>
                    <a:schemeClr val="bg1">
                      <a:lumMod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FZHei-B01S" panose="02010601030101010101" pitchFamily="2" charset="-122"/>
                </a:rPr>
                <a:t>用户表</a:t>
              </a:r>
              <a:r>
                <a:rPr lang="en-US" altLang="zh-CN" sz="2400" dirty="0">
                  <a:solidFill>
                    <a:schemeClr val="bg1">
                      <a:lumMod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FZHei-B01S" panose="02010601030101010101" pitchFamily="2" charset="-122"/>
                </a:rPr>
                <a:t>(User)</a:t>
              </a:r>
              <a:r>
                <a:rPr lang="zh-CN" sz="2400" dirty="0">
                  <a:solidFill>
                    <a:schemeClr val="bg1">
                      <a:lumMod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FZHei-B01S" panose="02010601030101010101" pitchFamily="2" charset="-122"/>
                </a:rPr>
                <a:t>结构</a:t>
              </a:r>
              <a:r>
                <a:rPr lang="en-US" altLang="zh-CN" sz="2400" dirty="0">
                  <a:solidFill>
                    <a:schemeClr val="bg1">
                      <a:lumMod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FZHei-B01S" panose="02010601030101010101" pitchFamily="2" charset="-122"/>
                </a:rPr>
                <a:t>:</a:t>
              </a:r>
            </a:p>
            <a:p>
              <a:pPr defTabSz="228600">
                <a:defRPr/>
              </a:pPr>
              <a:endParaRPr lang="en-US" altLang="zh-CN" sz="24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 Extrabold" panose="020B0906030804020204" pitchFamily="34" charset="0"/>
                <a:sym typeface="FZHei-B01S" panose="02010601030101010101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70" y="1065"/>
              <a:ext cx="449" cy="435"/>
              <a:chOff x="2282" y="3725"/>
              <a:chExt cx="449" cy="435"/>
            </a:xfrm>
          </p:grpSpPr>
          <p:sp>
            <p:nvSpPr>
              <p:cNvPr id="3" name="矩形 2"/>
              <p:cNvSpPr/>
              <p:nvPr>
                <p:custDataLst>
                  <p:tags r:id="rId3"/>
                </p:custDataLst>
              </p:nvPr>
            </p:nvSpPr>
            <p:spPr>
              <a:xfrm>
                <a:off x="2282" y="3725"/>
                <a:ext cx="354" cy="30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8" name="矩形 17"/>
              <p:cNvSpPr/>
              <p:nvPr>
                <p:custDataLst>
                  <p:tags r:id="rId4"/>
                </p:custDataLst>
              </p:nvPr>
            </p:nvSpPr>
            <p:spPr>
              <a:xfrm>
                <a:off x="2377" y="3854"/>
                <a:ext cx="355" cy="306"/>
              </a:xfrm>
              <a:prstGeom prst="rect">
                <a:avLst/>
              </a:prstGeom>
              <a:solidFill>
                <a:srgbClr val="E799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</p:grpSp>
      <p:graphicFrame>
        <p:nvGraphicFramePr>
          <p:cNvPr id="8" name="表格 7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15094913"/>
              </p:ext>
            </p:extLst>
          </p:nvPr>
        </p:nvGraphicFramePr>
        <p:xfrm>
          <a:off x="1830070" y="2211070"/>
          <a:ext cx="853186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2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2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29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90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字段名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字段类型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字段描述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说明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id</a:t>
                      </a:r>
                    </a:p>
                    <a:p>
                      <a:pPr algn="ctr">
                        <a:buNone/>
                      </a:pPr>
                      <a:endParaRPr lang="en-US" altLang="zh-CN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int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/>
                        <a:t>用户</a:t>
                      </a:r>
                      <a:r>
                        <a:rPr lang="en-US" altLang="zh-CN" dirty="0"/>
                        <a:t>id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username</a:t>
                      </a:r>
                    </a:p>
                    <a:p>
                      <a:pPr algn="ctr">
                        <a:buNone/>
                      </a:pPr>
                      <a:endParaRPr lang="en-US" altLang="zh-CN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</a:t>
                      </a:r>
                      <a:r>
                        <a:rPr lang="zh-CN" altLang="zh-CN" dirty="0">
                          <a:effectLst/>
                        </a:rPr>
                        <a:t> </a:t>
                      </a:r>
                      <a:endParaRPr lang="en-US" altLang="zh-CN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用户名称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password</a:t>
                      </a:r>
                    </a:p>
                    <a:p>
                      <a:pPr algn="ctr">
                        <a:buNone/>
                      </a:pPr>
                      <a:endParaRPr lang="en-US" alt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</a:t>
                      </a:r>
                      <a:r>
                        <a:rPr lang="zh-CN" altLang="zh-CN" dirty="0">
                          <a:effectLst/>
                        </a:rPr>
                        <a:t> </a:t>
                      </a:r>
                      <a:endParaRPr lang="en-US" altLang="zh-CN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用户密码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1200150" y="1902460"/>
            <a:ext cx="9775825" cy="3521075"/>
            <a:chOff x="893543" y="1851248"/>
            <a:chExt cx="4237258" cy="3982287"/>
          </a:xfrm>
        </p:grpSpPr>
        <p:sp>
          <p:nvSpPr>
            <p:cNvPr id="17" name="矩形 16"/>
            <p:cNvSpPr/>
            <p:nvPr/>
          </p:nvSpPr>
          <p:spPr>
            <a:xfrm>
              <a:off x="893543" y="1851248"/>
              <a:ext cx="1882316" cy="1577752"/>
            </a:xfrm>
            <a:prstGeom prst="rect">
              <a:avLst/>
            </a:prstGeom>
            <a:solidFill>
              <a:srgbClr val="E79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248485" y="4255783"/>
              <a:ext cx="1882316" cy="1577752"/>
            </a:xfrm>
            <a:prstGeom prst="rect">
              <a:avLst/>
            </a:prstGeom>
            <a:solidFill>
              <a:srgbClr val="E79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pic>
        <p:nvPicPr>
          <p:cNvPr id="27" name="图形 26" descr="靶心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10741333" y="343384"/>
            <a:ext cx="914400" cy="9144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25450" y="424815"/>
            <a:ext cx="3975100" cy="1715770"/>
            <a:chOff x="670" y="669"/>
            <a:chExt cx="6260" cy="2702"/>
          </a:xfrm>
        </p:grpSpPr>
        <p:sp>
          <p:nvSpPr>
            <p:cNvPr id="2" name="!!test"/>
            <p:cNvSpPr txBox="1"/>
            <p:nvPr>
              <p:custDataLst>
                <p:tags r:id="rId1"/>
              </p:custDataLst>
            </p:nvPr>
          </p:nvSpPr>
          <p:spPr>
            <a:xfrm>
              <a:off x="1120" y="669"/>
              <a:ext cx="5810" cy="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28600">
                <a:lnSpc>
                  <a:spcPct val="120000"/>
                </a:lnSpc>
                <a:defRPr/>
              </a:pPr>
              <a:r>
                <a:rPr lang="zh-CN" altLang="en-US" sz="4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用户登录注册</a:t>
              </a:r>
              <a:r>
                <a:rPr lang="en-US" altLang="zh-CN" sz="4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</a:t>
              </a:r>
            </a:p>
            <a:p>
              <a:pPr defTabSz="228600">
                <a:lnSpc>
                  <a:spcPct val="120000"/>
                </a:lnSpc>
                <a:defRPr/>
              </a:pPr>
              <a:r>
                <a:rPr lang="zh-CN" sz="2400" dirty="0">
                  <a:solidFill>
                    <a:schemeClr val="bg1">
                      <a:lumMod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FZHei-B01S" panose="02010601030101010101" pitchFamily="2" charset="-122"/>
                </a:rPr>
                <a:t>用户表</a:t>
              </a:r>
              <a:r>
                <a:rPr lang="en-US" altLang="zh-CN" sz="2400" dirty="0">
                  <a:solidFill>
                    <a:schemeClr val="bg1">
                      <a:lumMod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FZHei-B01S" panose="02010601030101010101" pitchFamily="2" charset="-122"/>
                </a:rPr>
                <a:t>(User)</a:t>
              </a:r>
              <a:r>
                <a:rPr lang="zh-CN" altLang="en-US" sz="2400" dirty="0">
                  <a:solidFill>
                    <a:schemeClr val="bg1">
                      <a:lumMod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FZHei-B01S" panose="02010601030101010101" pitchFamily="2" charset="-122"/>
                </a:rPr>
                <a:t>展示</a:t>
              </a:r>
              <a:r>
                <a:rPr lang="en-US" altLang="zh-CN" sz="2400" dirty="0">
                  <a:solidFill>
                    <a:schemeClr val="bg1">
                      <a:lumMod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FZHei-B01S" panose="02010601030101010101" pitchFamily="2" charset="-122"/>
                </a:rPr>
                <a:t>:</a:t>
              </a:r>
            </a:p>
            <a:p>
              <a:pPr defTabSz="228600">
                <a:defRPr/>
              </a:pPr>
              <a:endParaRPr lang="en-US" altLang="zh-CN" sz="24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 Extrabold" panose="020B0906030804020204" pitchFamily="34" charset="0"/>
                <a:sym typeface="FZHei-B01S" panose="02010601030101010101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70" y="1065"/>
              <a:ext cx="449" cy="435"/>
              <a:chOff x="2282" y="3725"/>
              <a:chExt cx="449" cy="435"/>
            </a:xfrm>
          </p:grpSpPr>
          <p:sp>
            <p:nvSpPr>
              <p:cNvPr id="3" name="矩形 2"/>
              <p:cNvSpPr/>
              <p:nvPr>
                <p:custDataLst>
                  <p:tags r:id="rId2"/>
                </p:custDataLst>
              </p:nvPr>
            </p:nvSpPr>
            <p:spPr>
              <a:xfrm>
                <a:off x="2282" y="3725"/>
                <a:ext cx="354" cy="30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8" name="矩形 17"/>
              <p:cNvSpPr/>
              <p:nvPr>
                <p:custDataLst>
                  <p:tags r:id="rId3"/>
                </p:custDataLst>
              </p:nvPr>
            </p:nvSpPr>
            <p:spPr>
              <a:xfrm>
                <a:off x="2377" y="3854"/>
                <a:ext cx="355" cy="306"/>
              </a:xfrm>
              <a:prstGeom prst="rect">
                <a:avLst/>
              </a:prstGeom>
              <a:solidFill>
                <a:srgbClr val="E799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</p:grpSp>
      <p:pic>
        <p:nvPicPr>
          <p:cNvPr id="6" name="图片 5" descr="Fram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0180" y="2140585"/>
            <a:ext cx="9535795" cy="5424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1200150" y="1902460"/>
            <a:ext cx="9775825" cy="3521075"/>
            <a:chOff x="893543" y="1851248"/>
            <a:chExt cx="4237258" cy="3982287"/>
          </a:xfrm>
        </p:grpSpPr>
        <p:sp>
          <p:nvSpPr>
            <p:cNvPr id="17" name="矩形 16"/>
            <p:cNvSpPr/>
            <p:nvPr/>
          </p:nvSpPr>
          <p:spPr>
            <a:xfrm>
              <a:off x="893543" y="1851248"/>
              <a:ext cx="1882316" cy="1577752"/>
            </a:xfrm>
            <a:prstGeom prst="rect">
              <a:avLst/>
            </a:prstGeom>
            <a:solidFill>
              <a:srgbClr val="E79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248485" y="4255783"/>
              <a:ext cx="1882316" cy="1577752"/>
            </a:xfrm>
            <a:prstGeom prst="rect">
              <a:avLst/>
            </a:prstGeom>
            <a:solidFill>
              <a:srgbClr val="E79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pic>
        <p:nvPicPr>
          <p:cNvPr id="27" name="图形 26" descr="靶心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10741333" y="343384"/>
            <a:ext cx="914400" cy="9144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25450" y="424815"/>
            <a:ext cx="6142990" cy="1273175"/>
            <a:chOff x="670" y="669"/>
            <a:chExt cx="9674" cy="2005"/>
          </a:xfrm>
        </p:grpSpPr>
        <p:sp>
          <p:nvSpPr>
            <p:cNvPr id="2" name="!!test"/>
            <p:cNvSpPr txBox="1"/>
            <p:nvPr>
              <p:custDataLst>
                <p:tags r:id="rId1"/>
              </p:custDataLst>
            </p:nvPr>
          </p:nvSpPr>
          <p:spPr>
            <a:xfrm>
              <a:off x="1120" y="669"/>
              <a:ext cx="9224" cy="2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28600">
                <a:lnSpc>
                  <a:spcPct val="120000"/>
                </a:lnSpc>
                <a:defRPr/>
              </a:pPr>
              <a:r>
                <a:rPr sz="4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电影</a:t>
              </a:r>
              <a:r>
                <a:rPr lang="zh-CN" sz="4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推荐网站数据展示</a:t>
              </a:r>
              <a:endParaRPr sz="4400" b="1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defTabSz="228600">
                <a:defRPr/>
              </a:pPr>
              <a:r>
                <a:rPr lang="zh-CN" altLang="en-US" sz="2400" dirty="0">
                  <a:solidFill>
                    <a:schemeClr val="bg1">
                      <a:lumMod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FZHei-B01S" panose="02010601030101010101" pitchFamily="2" charset="-122"/>
                </a:rPr>
                <a:t>电影数据通过爬虫从豆瓣网站爬取</a:t>
              </a:r>
              <a:endParaRPr lang="en-US" altLang="zh-CN" sz="24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 Extrabold" panose="020B0906030804020204" pitchFamily="34" charset="0"/>
                <a:sym typeface="FZHei-B01S" panose="02010601030101010101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70" y="1065"/>
              <a:ext cx="449" cy="435"/>
              <a:chOff x="2282" y="3725"/>
              <a:chExt cx="449" cy="435"/>
            </a:xfrm>
          </p:grpSpPr>
          <p:sp>
            <p:nvSpPr>
              <p:cNvPr id="3" name="矩形 2"/>
              <p:cNvSpPr/>
              <p:nvPr>
                <p:custDataLst>
                  <p:tags r:id="rId2"/>
                </p:custDataLst>
              </p:nvPr>
            </p:nvSpPr>
            <p:spPr>
              <a:xfrm>
                <a:off x="2282" y="3725"/>
                <a:ext cx="354" cy="30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8" name="矩形 17"/>
              <p:cNvSpPr/>
              <p:nvPr>
                <p:custDataLst>
                  <p:tags r:id="rId3"/>
                </p:custDataLst>
              </p:nvPr>
            </p:nvSpPr>
            <p:spPr>
              <a:xfrm>
                <a:off x="2377" y="3854"/>
                <a:ext cx="355" cy="306"/>
              </a:xfrm>
              <a:prstGeom prst="rect">
                <a:avLst/>
              </a:prstGeom>
              <a:solidFill>
                <a:srgbClr val="E799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</p:grpSp>
      <p:pic>
        <p:nvPicPr>
          <p:cNvPr id="6" name="图片 5" descr="电脑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4770" y="2118360"/>
            <a:ext cx="9126855" cy="5215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6336030" y="0"/>
            <a:ext cx="5855970" cy="6858000"/>
          </a:xfrm>
          <a:prstGeom prst="rect">
            <a:avLst/>
          </a:prstGeom>
          <a:solidFill>
            <a:srgbClr val="E79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73265" y="1316355"/>
            <a:ext cx="47434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228600">
              <a:defRPr/>
            </a:pPr>
            <a:r>
              <a:rPr sz="4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电影</a:t>
            </a:r>
            <a:r>
              <a:rPr lang="zh-CN" sz="4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热度</a:t>
            </a:r>
            <a:r>
              <a:rPr sz="4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排行top10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764145" y="3429000"/>
            <a:ext cx="375602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kumimoji="1" lang="en-US" altLang="en-GB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Arial" panose="020B0604020202020204"/>
              </a:rPr>
              <a:t>S</a:t>
            </a:r>
            <a:r>
              <a:rPr kumimoji="1" lang="en-GB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Arial" panose="020B0604020202020204"/>
              </a:rPr>
              <a:t>park系统作为生产者，不断生成数据模拟用户给电影打分，并发送到kafka，spark streaming作为消费者，</a:t>
            </a:r>
            <a:r>
              <a:rPr kumimoji="1" lang="zh-CN" altLang="en-GB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Arial" panose="020B0604020202020204"/>
              </a:rPr>
              <a:t>从</a:t>
            </a:r>
            <a:r>
              <a:rPr kumimoji="1"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Arial" panose="020B0604020202020204"/>
              </a:rPr>
              <a:t>kafka</a:t>
            </a:r>
            <a:r>
              <a:rPr kumimoji="1" lang="en-GB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Arial" panose="020B0604020202020204"/>
              </a:rPr>
              <a:t>实时读取数据流，并实时统计分析电影热度，即每部电影的评分人数，并把结果保存到MySQL数据库，每隔10s更新。</a:t>
            </a:r>
            <a:endParaRPr lang="en-US" altLang="zh-CN" sz="1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" panose="020B0400000000000000" charset="-122"/>
              <a:ea typeface="思源黑体" panose="020B0400000000000000" charset="-122"/>
              <a:cs typeface="思源黑体" panose="020B0400000000000000" charset="-122"/>
              <a:sym typeface="FZHei-B01S" panose="0201060103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9754235" y="389890"/>
            <a:ext cx="1654810" cy="568325"/>
            <a:chOff x="15361" y="614"/>
            <a:chExt cx="2606" cy="895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15948" y="1509"/>
              <a:ext cx="1432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17"/>
            <p:cNvSpPr txBox="1"/>
            <p:nvPr>
              <p:custDataLst>
                <p:tags r:id="rId2"/>
              </p:custDataLst>
            </p:nvPr>
          </p:nvSpPr>
          <p:spPr>
            <a:xfrm>
              <a:off x="15361" y="614"/>
              <a:ext cx="2606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228600">
                <a:defRPr/>
              </a:pPr>
              <a:r>
                <a:rPr lang="zh-CN" altLang="en-US" sz="2400" b="1" dirty="0">
                  <a:solidFill>
                    <a:schemeClr val="tx2">
                      <a:lumMod val="50000"/>
                      <a:lumOff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/>
                </a:rPr>
                <a:t>六</a:t>
              </a:r>
              <a:r>
                <a:rPr lang="en-US" altLang="zh-CN" sz="2400" b="1" dirty="0">
                  <a:solidFill>
                    <a:schemeClr val="tx2">
                      <a:lumMod val="50000"/>
                      <a:lumOff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/>
                </a:rPr>
                <a:t>  </a:t>
              </a:r>
              <a:r>
                <a:rPr lang="zh-CN" altLang="en-US" sz="2400" b="1" dirty="0">
                  <a:solidFill>
                    <a:schemeClr val="tx2">
                      <a:lumMod val="50000"/>
                      <a:lumOff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/>
                </a:rPr>
                <a:t>六</a:t>
              </a:r>
              <a:r>
                <a:rPr lang="en-US" sz="2400" b="1" dirty="0">
                  <a:solidFill>
                    <a:schemeClr val="tx2">
                      <a:lumMod val="50000"/>
                      <a:lumOff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/>
                </a:rPr>
                <a:t> </a:t>
              </a:r>
              <a:r>
                <a:rPr lang="zh-CN" altLang="en-US" sz="2000" b="1" dirty="0">
                  <a:solidFill>
                    <a:schemeClr val="tx1">
                      <a:alpha val="72000"/>
                    </a:schemeClr>
                  </a:solidFill>
                  <a:latin typeface="Calibri" panose="020F0502020204030204"/>
                </a:rPr>
                <a:t>团队</a:t>
              </a:r>
            </a:p>
          </p:txBody>
        </p:sp>
      </p:grpSp>
      <p:pic>
        <p:nvPicPr>
          <p:cNvPr id="4" name="图片占位符 3" descr="QQ图片20230507231415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tretch>
            <a:fillRect/>
          </a:stretch>
        </p:blipFill>
        <p:spPr>
          <a:xfrm>
            <a:off x="-2527935" y="-1045845"/>
            <a:ext cx="10687050" cy="66808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1200150" y="1902460"/>
            <a:ext cx="9775825" cy="3521075"/>
            <a:chOff x="893543" y="1851248"/>
            <a:chExt cx="4237258" cy="3982287"/>
          </a:xfrm>
        </p:grpSpPr>
        <p:sp>
          <p:nvSpPr>
            <p:cNvPr id="17" name="矩形 16"/>
            <p:cNvSpPr/>
            <p:nvPr/>
          </p:nvSpPr>
          <p:spPr>
            <a:xfrm>
              <a:off x="893543" y="1851248"/>
              <a:ext cx="1882316" cy="1577752"/>
            </a:xfrm>
            <a:prstGeom prst="rect">
              <a:avLst/>
            </a:prstGeom>
            <a:solidFill>
              <a:srgbClr val="E79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248485" y="4255783"/>
              <a:ext cx="1882316" cy="1577752"/>
            </a:xfrm>
            <a:prstGeom prst="rect">
              <a:avLst/>
            </a:prstGeom>
            <a:solidFill>
              <a:srgbClr val="E79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pic>
        <p:nvPicPr>
          <p:cNvPr id="27" name="图形 26" descr="靶心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10741333" y="343384"/>
            <a:ext cx="914400" cy="9144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25450" y="424815"/>
            <a:ext cx="5914390" cy="1715770"/>
            <a:chOff x="670" y="669"/>
            <a:chExt cx="9314" cy="2702"/>
          </a:xfrm>
        </p:grpSpPr>
        <p:sp>
          <p:nvSpPr>
            <p:cNvPr id="2" name="!!test"/>
            <p:cNvSpPr txBox="1"/>
            <p:nvPr>
              <p:custDataLst>
                <p:tags r:id="rId2"/>
              </p:custDataLst>
            </p:nvPr>
          </p:nvSpPr>
          <p:spPr>
            <a:xfrm>
              <a:off x="1120" y="669"/>
              <a:ext cx="8864" cy="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28600">
                <a:lnSpc>
                  <a:spcPct val="120000"/>
                </a:lnSpc>
                <a:defRPr/>
              </a:pPr>
              <a:r>
                <a:rPr sz="4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电影</a:t>
              </a:r>
              <a:r>
                <a:rPr lang="zh-CN" sz="4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热度</a:t>
              </a:r>
              <a:r>
                <a:rPr sz="4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排行top10</a:t>
              </a:r>
              <a:r>
                <a:rPr lang="en-US" altLang="zh-CN" sz="4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</a:t>
              </a:r>
            </a:p>
            <a:p>
              <a:pPr defTabSz="228600">
                <a:lnSpc>
                  <a:spcPct val="120000"/>
                </a:lnSpc>
                <a:defRPr/>
              </a:pPr>
              <a:r>
                <a:rPr lang="zh-CN" sz="2400" dirty="0">
                  <a:solidFill>
                    <a:schemeClr val="bg1">
                      <a:lumMod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FZHei-B01S" panose="02010601030101010101" pitchFamily="2" charset="-122"/>
                </a:rPr>
                <a:t>电影热度表</a:t>
              </a:r>
              <a:r>
                <a:rPr lang="en-US" altLang="zh-CN" sz="2400" dirty="0">
                  <a:solidFill>
                    <a:schemeClr val="bg1">
                      <a:lumMod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FZHei-B01S" panose="02010601030101010101" pitchFamily="2" charset="-122"/>
                </a:rPr>
                <a:t>(t_hot_movies)</a:t>
              </a:r>
              <a:r>
                <a:rPr lang="zh-CN" sz="2400" dirty="0">
                  <a:solidFill>
                    <a:schemeClr val="bg1">
                      <a:lumMod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FZHei-B01S" panose="02010601030101010101" pitchFamily="2" charset="-122"/>
                </a:rPr>
                <a:t>结构</a:t>
              </a:r>
              <a:r>
                <a:rPr lang="en-US" altLang="zh-CN" sz="2400" dirty="0">
                  <a:solidFill>
                    <a:schemeClr val="bg1">
                      <a:lumMod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FZHei-B01S" panose="02010601030101010101" pitchFamily="2" charset="-122"/>
                </a:rPr>
                <a:t>:</a:t>
              </a:r>
            </a:p>
            <a:p>
              <a:pPr defTabSz="228600">
                <a:defRPr/>
              </a:pPr>
              <a:endParaRPr lang="en-US" altLang="zh-CN" sz="24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 Extrabold" panose="020B0906030804020204" pitchFamily="34" charset="0"/>
                <a:sym typeface="FZHei-B01S" panose="02010601030101010101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70" y="1065"/>
              <a:ext cx="449" cy="435"/>
              <a:chOff x="2282" y="3725"/>
              <a:chExt cx="449" cy="435"/>
            </a:xfrm>
          </p:grpSpPr>
          <p:sp>
            <p:nvSpPr>
              <p:cNvPr id="3" name="矩形 2"/>
              <p:cNvSpPr/>
              <p:nvPr>
                <p:custDataLst>
                  <p:tags r:id="rId3"/>
                </p:custDataLst>
              </p:nvPr>
            </p:nvSpPr>
            <p:spPr>
              <a:xfrm>
                <a:off x="2282" y="3725"/>
                <a:ext cx="354" cy="30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8" name="矩形 17"/>
              <p:cNvSpPr/>
              <p:nvPr>
                <p:custDataLst>
                  <p:tags r:id="rId4"/>
                </p:custDataLst>
              </p:nvPr>
            </p:nvSpPr>
            <p:spPr>
              <a:xfrm>
                <a:off x="2377" y="3854"/>
                <a:ext cx="355" cy="306"/>
              </a:xfrm>
              <a:prstGeom prst="rect">
                <a:avLst/>
              </a:prstGeom>
              <a:solidFill>
                <a:srgbClr val="E799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</p:grpSp>
      <p:graphicFrame>
        <p:nvGraphicFramePr>
          <p:cNvPr id="6" name="表格 5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18195642"/>
              </p:ext>
            </p:extLst>
          </p:nvPr>
        </p:nvGraphicFramePr>
        <p:xfrm>
          <a:off x="1983740" y="2614930"/>
          <a:ext cx="853186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2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2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29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字段名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字段类型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字段描述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说明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movie_id</a:t>
                      </a:r>
                    </a:p>
                    <a:p>
                      <a:pPr algn="ctr">
                        <a:buNone/>
                      </a:pPr>
                      <a:endParaRPr lang="en-US" altLang="zh-CN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int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/>
                        <a:t>电影</a:t>
                      </a:r>
                      <a:r>
                        <a:rPr lang="en-US" altLang="zh-CN" dirty="0"/>
                        <a:t>id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29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counts</a:t>
                      </a:r>
                    </a:p>
                    <a:p>
                      <a:pPr algn="ctr">
                        <a:buNone/>
                      </a:pPr>
                      <a:endParaRPr lang="en-US" alt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int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评分人数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1200150" y="1902460"/>
            <a:ext cx="9775825" cy="3521075"/>
            <a:chOff x="893543" y="1851248"/>
            <a:chExt cx="4237258" cy="3982287"/>
          </a:xfrm>
        </p:grpSpPr>
        <p:sp>
          <p:nvSpPr>
            <p:cNvPr id="17" name="矩形 16"/>
            <p:cNvSpPr/>
            <p:nvPr/>
          </p:nvSpPr>
          <p:spPr>
            <a:xfrm>
              <a:off x="893543" y="1851248"/>
              <a:ext cx="1882316" cy="1577752"/>
            </a:xfrm>
            <a:prstGeom prst="rect">
              <a:avLst/>
            </a:prstGeom>
            <a:solidFill>
              <a:srgbClr val="E79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248485" y="4255783"/>
              <a:ext cx="1882316" cy="1577752"/>
            </a:xfrm>
            <a:prstGeom prst="rect">
              <a:avLst/>
            </a:prstGeom>
            <a:solidFill>
              <a:srgbClr val="E79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pic>
        <p:nvPicPr>
          <p:cNvPr id="27" name="图形 26" descr="靶心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10741333" y="343384"/>
            <a:ext cx="914400" cy="9144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25450" y="424815"/>
            <a:ext cx="6142990" cy="1137285"/>
            <a:chOff x="670" y="669"/>
            <a:chExt cx="9674" cy="1791"/>
          </a:xfrm>
        </p:grpSpPr>
        <p:sp>
          <p:nvSpPr>
            <p:cNvPr id="2" name="!!test"/>
            <p:cNvSpPr txBox="1"/>
            <p:nvPr>
              <p:custDataLst>
                <p:tags r:id="rId1"/>
              </p:custDataLst>
            </p:nvPr>
          </p:nvSpPr>
          <p:spPr>
            <a:xfrm>
              <a:off x="1120" y="669"/>
              <a:ext cx="9224" cy="1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28600">
                <a:defRPr/>
              </a:pPr>
              <a:r>
                <a:rPr sz="4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电影</a:t>
              </a:r>
              <a:r>
                <a:rPr lang="zh-CN" sz="4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热度</a:t>
              </a:r>
              <a:r>
                <a:rPr sz="4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排行top10</a:t>
              </a:r>
            </a:p>
            <a:p>
              <a:pPr defTabSz="228600">
                <a:defRPr/>
              </a:pPr>
              <a:r>
                <a:rPr lang="zh-CN" altLang="en-US" sz="2400" dirty="0">
                  <a:solidFill>
                    <a:schemeClr val="bg1">
                      <a:lumMod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FZHei-B01S" panose="02010601030101010101" pitchFamily="2" charset="-122"/>
                </a:rPr>
                <a:t>电影评分展示（模拟数据）</a:t>
              </a: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70" y="1065"/>
              <a:ext cx="449" cy="435"/>
              <a:chOff x="2282" y="3725"/>
              <a:chExt cx="449" cy="435"/>
            </a:xfrm>
          </p:grpSpPr>
          <p:sp>
            <p:nvSpPr>
              <p:cNvPr id="3" name="矩形 2"/>
              <p:cNvSpPr/>
              <p:nvPr>
                <p:custDataLst>
                  <p:tags r:id="rId2"/>
                </p:custDataLst>
              </p:nvPr>
            </p:nvSpPr>
            <p:spPr>
              <a:xfrm>
                <a:off x="2282" y="3725"/>
                <a:ext cx="354" cy="30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8" name="矩形 17"/>
              <p:cNvSpPr/>
              <p:nvPr>
                <p:custDataLst>
                  <p:tags r:id="rId3"/>
                </p:custDataLst>
              </p:nvPr>
            </p:nvSpPr>
            <p:spPr>
              <a:xfrm>
                <a:off x="2377" y="3854"/>
                <a:ext cx="355" cy="306"/>
              </a:xfrm>
              <a:prstGeom prst="rect">
                <a:avLst/>
              </a:prstGeom>
              <a:solidFill>
                <a:srgbClr val="E799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</p:grpSp>
      <p:pic>
        <p:nvPicPr>
          <p:cNvPr id="7" name="图片 6" descr="电脑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5570" y="2117725"/>
            <a:ext cx="9128550" cy="521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6336030" y="0"/>
            <a:ext cx="5855970" cy="6858000"/>
          </a:xfrm>
          <a:prstGeom prst="rect">
            <a:avLst/>
          </a:prstGeom>
          <a:solidFill>
            <a:srgbClr val="E79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73265" y="1316355"/>
            <a:ext cx="47434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228600">
              <a:defRPr/>
            </a:pPr>
            <a:r>
              <a:rPr sz="4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电影</a:t>
            </a:r>
            <a:r>
              <a:rPr lang="zh-CN" sz="4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评分</a:t>
            </a:r>
            <a:r>
              <a:rPr sz="4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排行top10</a:t>
            </a:r>
            <a:endParaRPr lang="zh-CN" altLang="en-US" sz="4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764145" y="3429000"/>
            <a:ext cx="3756025" cy="1373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使用spark SQL，将python生成的20000条模拟用户打分的训练数据，进行统计分析，计算出每部电影的平均评分，按照平均评分降序排序，并将结果保存到数据库中。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9754235" y="389890"/>
            <a:ext cx="1654810" cy="568325"/>
            <a:chOff x="15361" y="614"/>
            <a:chExt cx="2606" cy="895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15948" y="1509"/>
              <a:ext cx="1432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17"/>
            <p:cNvSpPr txBox="1"/>
            <p:nvPr>
              <p:custDataLst>
                <p:tags r:id="rId2"/>
              </p:custDataLst>
            </p:nvPr>
          </p:nvSpPr>
          <p:spPr>
            <a:xfrm>
              <a:off x="15361" y="614"/>
              <a:ext cx="2606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228600">
                <a:defRPr/>
              </a:pPr>
              <a:r>
                <a:rPr lang="zh-CN" altLang="en-US" sz="2400" b="1" dirty="0">
                  <a:solidFill>
                    <a:schemeClr val="tx2">
                      <a:lumMod val="50000"/>
                      <a:lumOff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/>
                </a:rPr>
                <a:t>六</a:t>
              </a:r>
              <a:r>
                <a:rPr lang="en-US" altLang="zh-CN" sz="2400" b="1" dirty="0">
                  <a:solidFill>
                    <a:schemeClr val="tx2">
                      <a:lumMod val="50000"/>
                      <a:lumOff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/>
                </a:rPr>
                <a:t>  </a:t>
              </a:r>
              <a:r>
                <a:rPr lang="zh-CN" altLang="en-US" sz="2400" b="1" dirty="0">
                  <a:solidFill>
                    <a:schemeClr val="tx2">
                      <a:lumMod val="50000"/>
                      <a:lumOff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/>
                </a:rPr>
                <a:t>六</a:t>
              </a:r>
              <a:r>
                <a:rPr lang="en-US" altLang="zh-CN" sz="2400" b="1" dirty="0">
                  <a:solidFill>
                    <a:schemeClr val="tx2">
                      <a:lumMod val="50000"/>
                      <a:lumOff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/>
                </a:rPr>
                <a:t> </a:t>
              </a:r>
              <a:r>
                <a:rPr lang="en-US" sz="2400" b="1" dirty="0">
                  <a:solidFill>
                    <a:schemeClr val="tx2">
                      <a:lumMod val="50000"/>
                      <a:lumOff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/>
                </a:rPr>
                <a:t> </a:t>
              </a:r>
              <a:r>
                <a:rPr lang="zh-CN" altLang="en-US" sz="2000" b="1" dirty="0">
                  <a:solidFill>
                    <a:schemeClr val="tx1">
                      <a:alpha val="72000"/>
                    </a:schemeClr>
                  </a:solidFill>
                  <a:latin typeface="Calibri" panose="020F0502020204030204"/>
                </a:rPr>
                <a:t>团队</a:t>
              </a:r>
            </a:p>
          </p:txBody>
        </p:sp>
      </p:grpSp>
      <p:pic>
        <p:nvPicPr>
          <p:cNvPr id="5" name="图片占位符 4" descr="QQ图片20230507231410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tretch>
            <a:fillRect/>
          </a:stretch>
        </p:blipFill>
        <p:spPr>
          <a:xfrm>
            <a:off x="-2489835" y="-1017270"/>
            <a:ext cx="10689273" cy="668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0"/>
          <p:cNvSpPr/>
          <p:nvPr/>
        </p:nvSpPr>
        <p:spPr>
          <a:xfrm rot="19560431">
            <a:off x="-7768053" y="882220"/>
            <a:ext cx="28454628" cy="4719484"/>
          </a:xfrm>
          <a:prstGeom prst="rect">
            <a:avLst/>
          </a:prstGeom>
          <a:solidFill>
            <a:srgbClr val="E79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659939" y="1587680"/>
            <a:ext cx="2444437" cy="3320737"/>
          </a:xfrm>
          <a:prstGeom prst="rect">
            <a:avLst/>
          </a:prstGeom>
          <a:noFill/>
          <a:ln w="63500">
            <a:solidFill>
              <a:schemeClr val="tx1"/>
            </a:solidFill>
          </a:ln>
          <a:effectLst>
            <a:outerShdw blurRad="190500" dist="2667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2" name="TextBox 31"/>
          <p:cNvSpPr txBox="1"/>
          <p:nvPr/>
        </p:nvSpPr>
        <p:spPr>
          <a:xfrm>
            <a:off x="1800640" y="2140052"/>
            <a:ext cx="2957133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6600" b="1" dirty="0">
                <a:latin typeface="+mj-lt"/>
              </a:rPr>
              <a:t>目录</a:t>
            </a:r>
            <a:endParaRPr lang="en-US" sz="6600" b="1" dirty="0">
              <a:latin typeface="+mj-lt"/>
            </a:endParaRPr>
          </a:p>
        </p:txBody>
      </p:sp>
      <p:grpSp>
        <p:nvGrpSpPr>
          <p:cNvPr id="2" name="!!Group 16"/>
          <p:cNvGrpSpPr/>
          <p:nvPr/>
        </p:nvGrpSpPr>
        <p:grpSpPr>
          <a:xfrm>
            <a:off x="6459261" y="1577622"/>
            <a:ext cx="4681220" cy="3895867"/>
            <a:chOff x="13467636" y="3492436"/>
            <a:chExt cx="8045255" cy="7792749"/>
          </a:xfrm>
        </p:grpSpPr>
        <p:grpSp>
          <p:nvGrpSpPr>
            <p:cNvPr id="3" name="Group 16"/>
            <p:cNvGrpSpPr/>
            <p:nvPr/>
          </p:nvGrpSpPr>
          <p:grpSpPr>
            <a:xfrm>
              <a:off x="13467636" y="3492436"/>
              <a:ext cx="8045245" cy="1605301"/>
              <a:chOff x="3156155" y="3914467"/>
              <a:chExt cx="8045245" cy="1605301"/>
            </a:xfrm>
          </p:grpSpPr>
          <p:sp>
            <p:nvSpPr>
              <p:cNvPr id="18" name="TextBox 3"/>
              <p:cNvSpPr txBox="1"/>
              <p:nvPr/>
            </p:nvSpPr>
            <p:spPr>
              <a:xfrm>
                <a:off x="3156155" y="3914467"/>
                <a:ext cx="1324894" cy="1292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 dirty="0">
                    <a:latin typeface="+mj-lt"/>
                  </a:rPr>
                  <a:t>01</a:t>
                </a:r>
              </a:p>
            </p:txBody>
          </p:sp>
          <p:sp>
            <p:nvSpPr>
              <p:cNvPr id="24" name="TextBox 4"/>
              <p:cNvSpPr txBox="1"/>
              <p:nvPr/>
            </p:nvSpPr>
            <p:spPr>
              <a:xfrm>
                <a:off x="4103076" y="4598898"/>
                <a:ext cx="7098324" cy="920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/>
                  <a:t>介绍电影推荐系统 项目背景与市场现状。</a:t>
                </a:r>
                <a:endParaRPr lang="en-US" sz="1600" dirty="0"/>
              </a:p>
            </p:txBody>
          </p:sp>
          <p:sp>
            <p:nvSpPr>
              <p:cNvPr id="25" name="!!t"/>
              <p:cNvSpPr txBox="1"/>
              <p:nvPr/>
            </p:nvSpPr>
            <p:spPr>
              <a:xfrm>
                <a:off x="4103076" y="3976021"/>
                <a:ext cx="3242336" cy="1046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/>
                  <a:t>背景摘要</a:t>
                </a:r>
                <a:endParaRPr lang="en-US" sz="2800" b="1" dirty="0"/>
              </a:p>
            </p:txBody>
          </p:sp>
        </p:grpSp>
        <p:grpSp>
          <p:nvGrpSpPr>
            <p:cNvPr id="4" name="Group 17"/>
            <p:cNvGrpSpPr/>
            <p:nvPr/>
          </p:nvGrpSpPr>
          <p:grpSpPr>
            <a:xfrm>
              <a:off x="13467636" y="5528718"/>
              <a:ext cx="8045255" cy="1968072"/>
              <a:chOff x="3156155" y="5950749"/>
              <a:chExt cx="8045255" cy="1968072"/>
            </a:xfrm>
          </p:grpSpPr>
          <p:sp>
            <p:nvSpPr>
              <p:cNvPr id="14" name="TextBox 7"/>
              <p:cNvSpPr txBox="1"/>
              <p:nvPr/>
            </p:nvSpPr>
            <p:spPr>
              <a:xfrm>
                <a:off x="3156155" y="5950749"/>
                <a:ext cx="1324894" cy="1292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>
                    <a:latin typeface="+mj-lt"/>
                  </a:rPr>
                  <a:t>02</a:t>
                </a:r>
              </a:p>
            </p:txBody>
          </p:sp>
          <p:sp>
            <p:nvSpPr>
              <p:cNvPr id="15" name="TextBox 8"/>
              <p:cNvSpPr txBox="1"/>
              <p:nvPr/>
            </p:nvSpPr>
            <p:spPr>
              <a:xfrm>
                <a:off x="4103426" y="6635368"/>
                <a:ext cx="7097984" cy="80147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ym typeface="+mn-ea"/>
                  </a:rPr>
                  <a:t>介绍团队分工、工具栈与核心技术。</a:t>
                </a:r>
                <a:endParaRPr lang="en-US" altLang="zh-CN" sz="1600" dirty="0"/>
              </a:p>
            </p:txBody>
          </p:sp>
          <p:sp>
            <p:nvSpPr>
              <p:cNvPr id="17" name="TextBox 9"/>
              <p:cNvSpPr txBox="1"/>
              <p:nvPr/>
            </p:nvSpPr>
            <p:spPr>
              <a:xfrm>
                <a:off x="4103076" y="6012303"/>
                <a:ext cx="2758872" cy="19065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 sz="2800" b="1" dirty="0">
                    <a:sym typeface="+mn-ea"/>
                  </a:rPr>
                  <a:t>开发介绍</a:t>
                </a:r>
                <a:endParaRPr lang="en-US" sz="2800" b="1" dirty="0"/>
              </a:p>
              <a:p>
                <a:endParaRPr lang="en-US" sz="2800" b="1" dirty="0"/>
              </a:p>
            </p:txBody>
          </p:sp>
        </p:grpSp>
        <p:grpSp>
          <p:nvGrpSpPr>
            <p:cNvPr id="5" name="Group 18"/>
            <p:cNvGrpSpPr/>
            <p:nvPr/>
          </p:nvGrpSpPr>
          <p:grpSpPr>
            <a:xfrm>
              <a:off x="13467636" y="7700418"/>
              <a:ext cx="8045245" cy="1678796"/>
              <a:chOff x="3156155" y="8122449"/>
              <a:chExt cx="8045245" cy="167879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3156155" y="8122449"/>
                <a:ext cx="1324894" cy="1292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>
                    <a:latin typeface="+mj-lt"/>
                  </a:rPr>
                  <a:t>03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103075" y="8806880"/>
                <a:ext cx="7098325" cy="994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ym typeface="+mn-ea"/>
                  </a:rPr>
                  <a:t>电影推荐系统</a:t>
                </a:r>
                <a:r>
                  <a:rPr lang="zh-CN" altLang="en-US" sz="1600" dirty="0"/>
                  <a:t> 项目用户界面与功能介绍。</a:t>
                </a:r>
                <a:endParaRPr lang="en-US" sz="1600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103075" y="8184003"/>
                <a:ext cx="2785815" cy="1046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/>
                  <a:t>项目简介</a:t>
                </a:r>
                <a:endParaRPr lang="en-US" sz="2800" b="1" dirty="0"/>
              </a:p>
            </p:txBody>
          </p:sp>
        </p:grpSp>
        <p:grpSp>
          <p:nvGrpSpPr>
            <p:cNvPr id="7" name="Group 19"/>
            <p:cNvGrpSpPr/>
            <p:nvPr/>
          </p:nvGrpSpPr>
          <p:grpSpPr>
            <a:xfrm>
              <a:off x="13467636" y="9679884"/>
              <a:ext cx="8045245" cy="1605301"/>
              <a:chOff x="3156155" y="10101915"/>
              <a:chExt cx="8045245" cy="1605301"/>
            </a:xfrm>
          </p:grpSpPr>
          <p:sp>
            <p:nvSpPr>
              <p:cNvPr id="8" name="TextBox 13"/>
              <p:cNvSpPr txBox="1"/>
              <p:nvPr/>
            </p:nvSpPr>
            <p:spPr>
              <a:xfrm>
                <a:off x="3156155" y="10101915"/>
                <a:ext cx="1324894" cy="1292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1">
                    <a:latin typeface="+mj-lt"/>
                  </a:rPr>
                  <a:t>04</a:t>
                </a:r>
              </a:p>
            </p:txBody>
          </p:sp>
          <p:sp>
            <p:nvSpPr>
              <p:cNvPr id="9" name="TextBox 14"/>
              <p:cNvSpPr txBox="1"/>
              <p:nvPr/>
            </p:nvSpPr>
            <p:spPr>
              <a:xfrm>
                <a:off x="4103075" y="10786346"/>
                <a:ext cx="7098325" cy="920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sym typeface="+mn-ea"/>
                  </a:rPr>
                  <a:t>介绍电影推荐系统 项目特色点与创新点</a:t>
                </a:r>
                <a:endParaRPr lang="en-US" sz="1600" dirty="0"/>
              </a:p>
            </p:txBody>
          </p:sp>
          <p:sp>
            <p:nvSpPr>
              <p:cNvPr id="10" name="TextBox 15"/>
              <p:cNvSpPr txBox="1"/>
              <p:nvPr/>
            </p:nvSpPr>
            <p:spPr>
              <a:xfrm>
                <a:off x="4103075" y="10163469"/>
                <a:ext cx="2758872" cy="1044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 sz="2800" b="1" dirty="0">
                    <a:sym typeface="+mn-ea"/>
                  </a:rPr>
                  <a:t>特色创新</a:t>
                </a:r>
                <a:endParaRPr lang="en-US" sz="2800" b="1" dirty="0"/>
              </a:p>
            </p:txBody>
          </p:sp>
        </p:grpSp>
      </p:grpSp>
      <p:sp>
        <p:nvSpPr>
          <p:cNvPr id="6" name="TextBox 17"/>
          <p:cNvSpPr txBox="1"/>
          <p:nvPr>
            <p:custDataLst>
              <p:tags r:id="rId1"/>
            </p:custDataLst>
          </p:nvPr>
        </p:nvSpPr>
        <p:spPr>
          <a:xfrm rot="5400000">
            <a:off x="10779760" y="3192145"/>
            <a:ext cx="1809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228600">
              <a:defRPr/>
            </a:pPr>
            <a:r>
              <a:rPr lang="zh-CN" alt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/>
              </a:rPr>
              <a:t>六</a:t>
            </a:r>
            <a:r>
              <a:rPr lang="en-US" altLang="zh-CN" sz="2400" b="1" dirty="0">
                <a:solidFill>
                  <a:schemeClr val="tx2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/>
              </a:rPr>
              <a:t>  </a:t>
            </a:r>
            <a:r>
              <a:rPr lang="zh-CN" alt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/>
              </a:rPr>
              <a:t>六</a:t>
            </a:r>
            <a:r>
              <a:rPr 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/>
              </a:rPr>
              <a:t> </a:t>
            </a:r>
            <a:r>
              <a:rPr lang="zh-CN" altLang="en-US" sz="2000" b="1" dirty="0">
                <a:solidFill>
                  <a:schemeClr val="tx1">
                    <a:alpha val="72000"/>
                  </a:schemeClr>
                </a:solidFill>
                <a:latin typeface="Calibri" panose="020F0502020204030204"/>
              </a:rPr>
              <a:t>团</a:t>
            </a:r>
            <a:r>
              <a:rPr lang="en-US" altLang="zh-CN" sz="2000" b="1" dirty="0">
                <a:solidFill>
                  <a:schemeClr val="tx1">
                    <a:alpha val="72000"/>
                  </a:schemeClr>
                </a:solidFill>
                <a:latin typeface="Calibri" panose="020F0502020204030204"/>
              </a:rPr>
              <a:t>  </a:t>
            </a:r>
            <a:r>
              <a:rPr lang="zh-CN" altLang="en-US" sz="2000" b="1" dirty="0">
                <a:solidFill>
                  <a:schemeClr val="tx1">
                    <a:alpha val="72000"/>
                  </a:schemeClr>
                </a:solidFill>
                <a:latin typeface="Calibri" panose="020F0502020204030204"/>
              </a:rPr>
              <a:t>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7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9000">
                                          <p:cBhvr additive="base">
                                            <p:cTn id="7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9000">
                                          <p:cBhvr additive="base">
                                            <p:cTn id="8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79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9000">
                                          <p:cBhvr additive="base">
                                            <p:cTn id="11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9000">
                                          <p:cBhvr additive="base">
                                            <p:cTn id="12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9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bldLvl="0" animBg="1"/>
          <p:bldP spid="31" grpId="0" bldLvl="0" animBg="1"/>
          <p:bldP spid="3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9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bldLvl="0" animBg="1"/>
          <p:bldP spid="31" grpId="0" bldLvl="0" animBg="1"/>
          <p:bldP spid="32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1200150" y="1902460"/>
            <a:ext cx="9775825" cy="3521075"/>
            <a:chOff x="893543" y="1851248"/>
            <a:chExt cx="4237258" cy="3982287"/>
          </a:xfrm>
        </p:grpSpPr>
        <p:sp>
          <p:nvSpPr>
            <p:cNvPr id="17" name="矩形 16"/>
            <p:cNvSpPr/>
            <p:nvPr/>
          </p:nvSpPr>
          <p:spPr>
            <a:xfrm>
              <a:off x="893543" y="1851248"/>
              <a:ext cx="1882316" cy="1577752"/>
            </a:xfrm>
            <a:prstGeom prst="rect">
              <a:avLst/>
            </a:prstGeom>
            <a:solidFill>
              <a:srgbClr val="E79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248485" y="4255783"/>
              <a:ext cx="1882316" cy="1577752"/>
            </a:xfrm>
            <a:prstGeom prst="rect">
              <a:avLst/>
            </a:prstGeom>
            <a:solidFill>
              <a:srgbClr val="E79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pic>
        <p:nvPicPr>
          <p:cNvPr id="27" name="图形 26" descr="靶心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10741333" y="343384"/>
            <a:ext cx="914400" cy="9144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25450" y="424815"/>
            <a:ext cx="5914390" cy="1715770"/>
            <a:chOff x="670" y="669"/>
            <a:chExt cx="9314" cy="2702"/>
          </a:xfrm>
        </p:grpSpPr>
        <p:sp>
          <p:nvSpPr>
            <p:cNvPr id="2" name="!!test"/>
            <p:cNvSpPr txBox="1"/>
            <p:nvPr>
              <p:custDataLst>
                <p:tags r:id="rId2"/>
              </p:custDataLst>
            </p:nvPr>
          </p:nvSpPr>
          <p:spPr>
            <a:xfrm>
              <a:off x="1120" y="669"/>
              <a:ext cx="8864" cy="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28600">
                <a:lnSpc>
                  <a:spcPct val="120000"/>
                </a:lnSpc>
                <a:defRPr/>
              </a:pPr>
              <a:r>
                <a:rPr sz="4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电影</a:t>
              </a:r>
              <a:r>
                <a:rPr lang="zh-CN" sz="4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评分</a:t>
              </a:r>
              <a:r>
                <a:rPr sz="4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排行top10</a:t>
              </a:r>
              <a:r>
                <a:rPr lang="en-US" altLang="zh-CN" sz="4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</a:t>
              </a:r>
            </a:p>
            <a:p>
              <a:pPr defTabSz="228600">
                <a:lnSpc>
                  <a:spcPct val="120000"/>
                </a:lnSpc>
                <a:defRPr/>
              </a:pPr>
              <a:r>
                <a:rPr lang="zh-CN" sz="2400" dirty="0">
                  <a:solidFill>
                    <a:schemeClr val="bg1">
                      <a:lumMod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FZHei-B01S" panose="02010601030101010101" pitchFamily="2" charset="-122"/>
                </a:rPr>
                <a:t>电影评分表结构</a:t>
              </a:r>
              <a:r>
                <a:rPr lang="en-US" altLang="zh-CN" sz="2400" dirty="0">
                  <a:solidFill>
                    <a:schemeClr val="bg1">
                      <a:lumMod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FZHei-B01S" panose="02010601030101010101" pitchFamily="2" charset="-122"/>
                </a:rPr>
                <a:t>:</a:t>
              </a:r>
            </a:p>
            <a:p>
              <a:pPr defTabSz="228600">
                <a:defRPr/>
              </a:pPr>
              <a:endParaRPr lang="en-US" altLang="zh-CN" sz="24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 Extrabold" panose="020B0906030804020204" pitchFamily="34" charset="0"/>
                <a:sym typeface="FZHei-B01S" panose="02010601030101010101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70" y="1065"/>
              <a:ext cx="449" cy="435"/>
              <a:chOff x="2282" y="3725"/>
              <a:chExt cx="449" cy="435"/>
            </a:xfrm>
          </p:grpSpPr>
          <p:sp>
            <p:nvSpPr>
              <p:cNvPr id="3" name="矩形 2"/>
              <p:cNvSpPr/>
              <p:nvPr>
                <p:custDataLst>
                  <p:tags r:id="rId3"/>
                </p:custDataLst>
              </p:nvPr>
            </p:nvSpPr>
            <p:spPr>
              <a:xfrm>
                <a:off x="2282" y="3725"/>
                <a:ext cx="354" cy="30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8" name="矩形 17"/>
              <p:cNvSpPr/>
              <p:nvPr>
                <p:custDataLst>
                  <p:tags r:id="rId4"/>
                </p:custDataLst>
              </p:nvPr>
            </p:nvSpPr>
            <p:spPr>
              <a:xfrm>
                <a:off x="2377" y="3854"/>
                <a:ext cx="355" cy="306"/>
              </a:xfrm>
              <a:prstGeom prst="rect">
                <a:avLst/>
              </a:prstGeom>
              <a:solidFill>
                <a:srgbClr val="E799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</p:grpSp>
      <p:graphicFrame>
        <p:nvGraphicFramePr>
          <p:cNvPr id="8" name="表格 7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01836936"/>
              </p:ext>
            </p:extLst>
          </p:nvPr>
        </p:nvGraphicFramePr>
        <p:xfrm>
          <a:off x="1945640" y="2595880"/>
          <a:ext cx="853186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2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2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29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90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字段名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字段类型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字段描述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说明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user_id</a:t>
                      </a:r>
                    </a:p>
                    <a:p>
                      <a:pPr algn="ctr">
                        <a:buNone/>
                      </a:pPr>
                      <a:endParaRPr lang="en-US" altLang="zh-CN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int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/>
                        <a:t>用户</a:t>
                      </a:r>
                      <a:r>
                        <a:rPr lang="en-US" altLang="zh-CN" dirty="0"/>
                        <a:t>id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29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movie_id</a:t>
                      </a:r>
                    </a:p>
                    <a:p>
                      <a:pPr algn="ctr">
                        <a:buNone/>
                      </a:pPr>
                      <a:endParaRPr lang="en-US" alt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int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/>
                        <a:t>电影</a:t>
                      </a:r>
                      <a:r>
                        <a:rPr lang="en-US" altLang="zh-CN" dirty="0"/>
                        <a:t>id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800" dirty="0"/>
                    </a:p>
                    <a:p>
                      <a:pPr algn="ctr">
                        <a:buNone/>
                      </a:pPr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/>
                        <a:t>score</a:t>
                      </a:r>
                    </a:p>
                    <a:p>
                      <a:pPr algn="ctr">
                        <a:buNone/>
                      </a:pPr>
                      <a:endParaRPr lang="en-US" altLang="zh-CN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int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电影评分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1200150" y="1902460"/>
            <a:ext cx="9775825" cy="3521075"/>
            <a:chOff x="893543" y="1851248"/>
            <a:chExt cx="4237258" cy="3982287"/>
          </a:xfrm>
        </p:grpSpPr>
        <p:sp>
          <p:nvSpPr>
            <p:cNvPr id="17" name="矩形 16"/>
            <p:cNvSpPr/>
            <p:nvPr/>
          </p:nvSpPr>
          <p:spPr>
            <a:xfrm>
              <a:off x="893543" y="1851248"/>
              <a:ext cx="1882316" cy="1577752"/>
            </a:xfrm>
            <a:prstGeom prst="rect">
              <a:avLst/>
            </a:prstGeom>
            <a:solidFill>
              <a:srgbClr val="E79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248485" y="4255783"/>
              <a:ext cx="1882316" cy="1577752"/>
            </a:xfrm>
            <a:prstGeom prst="rect">
              <a:avLst/>
            </a:prstGeom>
            <a:solidFill>
              <a:srgbClr val="E79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pic>
        <p:nvPicPr>
          <p:cNvPr id="27" name="图形 26" descr="靶心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10741333" y="343384"/>
            <a:ext cx="914400" cy="9144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25450" y="424815"/>
            <a:ext cx="5914390" cy="1715770"/>
            <a:chOff x="670" y="669"/>
            <a:chExt cx="9314" cy="2702"/>
          </a:xfrm>
        </p:grpSpPr>
        <p:sp>
          <p:nvSpPr>
            <p:cNvPr id="2" name="!!test"/>
            <p:cNvSpPr txBox="1"/>
            <p:nvPr>
              <p:custDataLst>
                <p:tags r:id="rId1"/>
              </p:custDataLst>
            </p:nvPr>
          </p:nvSpPr>
          <p:spPr>
            <a:xfrm>
              <a:off x="1120" y="669"/>
              <a:ext cx="8864" cy="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28600">
                <a:lnSpc>
                  <a:spcPct val="120000"/>
                </a:lnSpc>
                <a:defRPr/>
              </a:pPr>
              <a:r>
                <a:rPr sz="4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电影</a:t>
              </a:r>
              <a:r>
                <a:rPr lang="zh-CN" sz="4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评分</a:t>
              </a:r>
              <a:r>
                <a:rPr sz="4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排行top10</a:t>
              </a:r>
              <a:r>
                <a:rPr lang="en-US" altLang="zh-CN" sz="4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</a:t>
              </a:r>
            </a:p>
            <a:p>
              <a:pPr defTabSz="228600">
                <a:lnSpc>
                  <a:spcPct val="120000"/>
                </a:lnSpc>
                <a:defRPr/>
              </a:pPr>
              <a:r>
                <a:rPr lang="zh-CN" sz="2400" dirty="0">
                  <a:solidFill>
                    <a:schemeClr val="bg1">
                      <a:lumMod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FZHei-B01S" panose="02010601030101010101" pitchFamily="2" charset="-122"/>
                </a:rPr>
                <a:t>电影评分展示</a:t>
              </a:r>
              <a:r>
                <a:rPr lang="en-US" altLang="zh-CN" sz="2400" dirty="0">
                  <a:solidFill>
                    <a:schemeClr val="bg1">
                      <a:lumMod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FZHei-B01S" panose="02010601030101010101" pitchFamily="2" charset="-122"/>
                </a:rPr>
                <a:t>:</a:t>
              </a:r>
            </a:p>
            <a:p>
              <a:pPr defTabSz="228600">
                <a:defRPr/>
              </a:pPr>
              <a:endParaRPr lang="en-US" altLang="zh-CN" sz="24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 Extrabold" panose="020B0906030804020204" pitchFamily="34" charset="0"/>
                <a:sym typeface="FZHei-B01S" panose="02010601030101010101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70" y="1065"/>
              <a:ext cx="449" cy="435"/>
              <a:chOff x="2282" y="3725"/>
              <a:chExt cx="449" cy="435"/>
            </a:xfrm>
          </p:grpSpPr>
          <p:sp>
            <p:nvSpPr>
              <p:cNvPr id="3" name="矩形 2"/>
              <p:cNvSpPr/>
              <p:nvPr>
                <p:custDataLst>
                  <p:tags r:id="rId2"/>
                </p:custDataLst>
              </p:nvPr>
            </p:nvSpPr>
            <p:spPr>
              <a:xfrm>
                <a:off x="2282" y="3725"/>
                <a:ext cx="354" cy="30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8" name="矩形 17"/>
              <p:cNvSpPr/>
              <p:nvPr>
                <p:custDataLst>
                  <p:tags r:id="rId3"/>
                </p:custDataLst>
              </p:nvPr>
            </p:nvSpPr>
            <p:spPr>
              <a:xfrm>
                <a:off x="2377" y="3854"/>
                <a:ext cx="355" cy="306"/>
              </a:xfrm>
              <a:prstGeom prst="rect">
                <a:avLst/>
              </a:prstGeom>
              <a:solidFill>
                <a:srgbClr val="E799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</p:grpSp>
      <p:pic>
        <p:nvPicPr>
          <p:cNvPr id="6" name="图片 5" descr="电脑rating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3035" y="2034540"/>
            <a:ext cx="9128395" cy="521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1200150" y="1902460"/>
            <a:ext cx="9775825" cy="3521075"/>
            <a:chOff x="893543" y="1851248"/>
            <a:chExt cx="4237258" cy="3982287"/>
          </a:xfrm>
        </p:grpSpPr>
        <p:sp>
          <p:nvSpPr>
            <p:cNvPr id="17" name="矩形 16"/>
            <p:cNvSpPr/>
            <p:nvPr/>
          </p:nvSpPr>
          <p:spPr>
            <a:xfrm>
              <a:off x="893543" y="1851248"/>
              <a:ext cx="1882316" cy="1577752"/>
            </a:xfrm>
            <a:prstGeom prst="rect">
              <a:avLst/>
            </a:prstGeom>
            <a:solidFill>
              <a:srgbClr val="E79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248485" y="4255783"/>
              <a:ext cx="1882316" cy="1577752"/>
            </a:xfrm>
            <a:prstGeom prst="rect">
              <a:avLst/>
            </a:prstGeom>
            <a:solidFill>
              <a:srgbClr val="E79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pic>
        <p:nvPicPr>
          <p:cNvPr id="27" name="图形 26" descr="靶心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10741333" y="343384"/>
            <a:ext cx="914400" cy="9144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25450" y="424815"/>
            <a:ext cx="5914390" cy="1715770"/>
            <a:chOff x="670" y="669"/>
            <a:chExt cx="9314" cy="2702"/>
          </a:xfrm>
        </p:grpSpPr>
        <p:sp>
          <p:nvSpPr>
            <p:cNvPr id="2" name="!!test"/>
            <p:cNvSpPr txBox="1"/>
            <p:nvPr>
              <p:custDataLst>
                <p:tags r:id="rId2"/>
              </p:custDataLst>
            </p:nvPr>
          </p:nvSpPr>
          <p:spPr>
            <a:xfrm>
              <a:off x="1120" y="669"/>
              <a:ext cx="8864" cy="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28600">
                <a:lnSpc>
                  <a:spcPct val="120000"/>
                </a:lnSpc>
                <a:defRPr/>
              </a:pPr>
              <a:r>
                <a:rPr sz="4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电影</a:t>
              </a:r>
              <a:r>
                <a:rPr lang="zh-CN" sz="4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评分</a:t>
              </a:r>
              <a:r>
                <a:rPr sz="4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排行top10</a:t>
              </a:r>
              <a:r>
                <a:rPr lang="en-US" altLang="zh-CN" sz="4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</a:t>
              </a:r>
            </a:p>
            <a:p>
              <a:pPr defTabSz="228600">
                <a:lnSpc>
                  <a:spcPct val="120000"/>
                </a:lnSpc>
                <a:defRPr/>
              </a:pPr>
              <a:r>
                <a:rPr lang="zh-CN" sz="2400" dirty="0">
                  <a:solidFill>
                    <a:schemeClr val="bg1">
                      <a:lumMod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FZHei-B01S" panose="02010601030101010101" pitchFamily="2" charset="-122"/>
                </a:rPr>
                <a:t>电影评分结果表结构</a:t>
              </a:r>
              <a:r>
                <a:rPr lang="en-US" altLang="zh-CN" sz="2400" dirty="0">
                  <a:solidFill>
                    <a:schemeClr val="bg1">
                      <a:lumMod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FZHei-B01S" panose="02010601030101010101" pitchFamily="2" charset="-122"/>
                </a:rPr>
                <a:t>:</a:t>
              </a:r>
            </a:p>
            <a:p>
              <a:pPr defTabSz="228600">
                <a:defRPr/>
              </a:pPr>
              <a:endParaRPr lang="en-US" altLang="zh-CN" sz="24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 Extrabold" panose="020B0906030804020204" pitchFamily="34" charset="0"/>
                <a:sym typeface="FZHei-B01S" panose="02010601030101010101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70" y="1065"/>
              <a:ext cx="449" cy="435"/>
              <a:chOff x="2282" y="3725"/>
              <a:chExt cx="449" cy="435"/>
            </a:xfrm>
          </p:grpSpPr>
          <p:sp>
            <p:nvSpPr>
              <p:cNvPr id="3" name="矩形 2"/>
              <p:cNvSpPr/>
              <p:nvPr>
                <p:custDataLst>
                  <p:tags r:id="rId3"/>
                </p:custDataLst>
              </p:nvPr>
            </p:nvSpPr>
            <p:spPr>
              <a:xfrm>
                <a:off x="2282" y="3725"/>
                <a:ext cx="354" cy="30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8" name="矩形 17"/>
              <p:cNvSpPr/>
              <p:nvPr>
                <p:custDataLst>
                  <p:tags r:id="rId4"/>
                </p:custDataLst>
              </p:nvPr>
            </p:nvSpPr>
            <p:spPr>
              <a:xfrm>
                <a:off x="2377" y="3854"/>
                <a:ext cx="355" cy="306"/>
              </a:xfrm>
              <a:prstGeom prst="rect">
                <a:avLst/>
              </a:prstGeom>
              <a:solidFill>
                <a:srgbClr val="E799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</p:grpSp>
      <p:graphicFrame>
        <p:nvGraphicFramePr>
          <p:cNvPr id="8" name="表格 7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04709722"/>
              </p:ext>
            </p:extLst>
          </p:nvPr>
        </p:nvGraphicFramePr>
        <p:xfrm>
          <a:off x="1772285" y="1828165"/>
          <a:ext cx="8524875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5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2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2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29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字段名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字段类型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字段描述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说明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/>
                        <a:t>id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int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/>
                        <a:t>电影</a:t>
                      </a:r>
                      <a:r>
                        <a:rPr lang="en-US" altLang="zh-CN" dirty="0"/>
                        <a:t>id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/>
                        <a:t>title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zh-C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电影名称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 err="1"/>
                        <a:t>src</a:t>
                      </a:r>
                      <a:endParaRPr lang="en-US" altLang="zh-CN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zh-C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豆瓣链接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/>
                        <a:t>director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zh-C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电影导演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/>
                        <a:t>summary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zh-C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电影总结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img_url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zh-C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电影图片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year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int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上映年份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56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country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zh-C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所属国家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800"/>
                    </a:p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category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varchar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zh-C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所属类别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movie_id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int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avgscore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double</a:t>
                      </a:r>
                      <a:r>
                        <a:rPr lang="zh-CN" altLang="zh-CN" dirty="0">
                          <a:effectLst/>
                        </a:rPr>
                        <a:t> </a:t>
                      </a:r>
                      <a:endParaRPr lang="en-US" altLang="zh-CN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平均分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1200150" y="1902460"/>
            <a:ext cx="9775825" cy="3521075"/>
            <a:chOff x="893543" y="1851248"/>
            <a:chExt cx="4237258" cy="3982287"/>
          </a:xfrm>
        </p:grpSpPr>
        <p:sp>
          <p:nvSpPr>
            <p:cNvPr id="17" name="矩形 16"/>
            <p:cNvSpPr/>
            <p:nvPr/>
          </p:nvSpPr>
          <p:spPr>
            <a:xfrm>
              <a:off x="893543" y="1851248"/>
              <a:ext cx="1882316" cy="1577752"/>
            </a:xfrm>
            <a:prstGeom prst="rect">
              <a:avLst/>
            </a:prstGeom>
            <a:solidFill>
              <a:srgbClr val="E79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248485" y="4255783"/>
              <a:ext cx="1882316" cy="1577752"/>
            </a:xfrm>
            <a:prstGeom prst="rect">
              <a:avLst/>
            </a:prstGeom>
            <a:solidFill>
              <a:srgbClr val="E79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pic>
        <p:nvPicPr>
          <p:cNvPr id="27" name="图形 26" descr="靶心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10741333" y="343384"/>
            <a:ext cx="914400" cy="9144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25450" y="424815"/>
            <a:ext cx="5914390" cy="1715770"/>
            <a:chOff x="670" y="669"/>
            <a:chExt cx="9314" cy="2702"/>
          </a:xfrm>
        </p:grpSpPr>
        <p:sp>
          <p:nvSpPr>
            <p:cNvPr id="2" name="!!test"/>
            <p:cNvSpPr txBox="1"/>
            <p:nvPr>
              <p:custDataLst>
                <p:tags r:id="rId1"/>
              </p:custDataLst>
            </p:nvPr>
          </p:nvSpPr>
          <p:spPr>
            <a:xfrm>
              <a:off x="1120" y="669"/>
              <a:ext cx="8864" cy="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28600">
                <a:lnSpc>
                  <a:spcPct val="120000"/>
                </a:lnSpc>
                <a:defRPr/>
              </a:pPr>
              <a:r>
                <a:rPr sz="4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电影</a:t>
              </a:r>
              <a:r>
                <a:rPr lang="zh-CN" sz="4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评分</a:t>
              </a:r>
              <a:r>
                <a:rPr sz="4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排行top10</a:t>
              </a:r>
              <a:r>
                <a:rPr lang="en-US" altLang="zh-CN" sz="4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</a:t>
              </a:r>
            </a:p>
            <a:p>
              <a:pPr defTabSz="228600">
                <a:lnSpc>
                  <a:spcPct val="120000"/>
                </a:lnSpc>
                <a:defRPr/>
              </a:pPr>
              <a:r>
                <a:rPr lang="zh-CN" sz="2400" dirty="0">
                  <a:solidFill>
                    <a:schemeClr val="bg1">
                      <a:lumMod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FZHei-B01S" panose="02010601030101010101" pitchFamily="2" charset="-122"/>
                </a:rPr>
                <a:t>电影评分展示</a:t>
              </a:r>
              <a:r>
                <a:rPr lang="en-US" altLang="zh-CN" sz="2400" dirty="0">
                  <a:solidFill>
                    <a:schemeClr val="bg1">
                      <a:lumMod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FZHei-B01S" panose="02010601030101010101" pitchFamily="2" charset="-122"/>
                </a:rPr>
                <a:t>:</a:t>
              </a:r>
            </a:p>
            <a:p>
              <a:pPr defTabSz="228600">
                <a:defRPr/>
              </a:pPr>
              <a:endParaRPr lang="en-US" altLang="zh-CN" sz="24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 Extrabold" panose="020B0906030804020204" pitchFamily="34" charset="0"/>
                <a:sym typeface="FZHei-B01S" panose="02010601030101010101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70" y="1065"/>
              <a:ext cx="449" cy="435"/>
              <a:chOff x="2282" y="3725"/>
              <a:chExt cx="449" cy="435"/>
            </a:xfrm>
          </p:grpSpPr>
          <p:sp>
            <p:nvSpPr>
              <p:cNvPr id="3" name="矩形 2"/>
              <p:cNvSpPr/>
              <p:nvPr>
                <p:custDataLst>
                  <p:tags r:id="rId2"/>
                </p:custDataLst>
              </p:nvPr>
            </p:nvSpPr>
            <p:spPr>
              <a:xfrm>
                <a:off x="2282" y="3725"/>
                <a:ext cx="354" cy="30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8" name="矩形 17"/>
              <p:cNvSpPr/>
              <p:nvPr>
                <p:custDataLst>
                  <p:tags r:id="rId3"/>
                </p:custDataLst>
              </p:nvPr>
            </p:nvSpPr>
            <p:spPr>
              <a:xfrm>
                <a:off x="2377" y="3854"/>
                <a:ext cx="355" cy="306"/>
              </a:xfrm>
              <a:prstGeom prst="rect">
                <a:avLst/>
              </a:prstGeom>
              <a:solidFill>
                <a:srgbClr val="E799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</p:grpSp>
      <p:pic>
        <p:nvPicPr>
          <p:cNvPr id="7" name="图片 6" descr="电脑 3评分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4785" y="2059940"/>
            <a:ext cx="9128699" cy="521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-3848797" y="-497542"/>
            <a:ext cx="9152069" cy="7584142"/>
            <a:chOff x="5518088" y="-497542"/>
            <a:chExt cx="9152069" cy="7584142"/>
          </a:xfrm>
          <a:solidFill>
            <a:srgbClr val="E79937"/>
          </a:solidFill>
        </p:grpSpPr>
        <p:sp>
          <p:nvSpPr>
            <p:cNvPr id="8" name="平行四边形 7"/>
            <p:cNvSpPr/>
            <p:nvPr/>
          </p:nvSpPr>
          <p:spPr>
            <a:xfrm>
              <a:off x="5518089" y="-497541"/>
              <a:ext cx="9152068" cy="7584141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9" name="平行四边形 8"/>
            <p:cNvSpPr/>
            <p:nvPr/>
          </p:nvSpPr>
          <p:spPr>
            <a:xfrm>
              <a:off x="5518088" y="-497542"/>
              <a:ext cx="9152068" cy="7584141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25528" y="1342531"/>
            <a:ext cx="4291527" cy="735203"/>
            <a:chOff x="7341668" y="2295031"/>
            <a:chExt cx="4291527" cy="735203"/>
          </a:xfrm>
        </p:grpSpPr>
        <p:sp>
          <p:nvSpPr>
            <p:cNvPr id="12" name="矩形 11"/>
            <p:cNvSpPr/>
            <p:nvPr/>
          </p:nvSpPr>
          <p:spPr>
            <a:xfrm>
              <a:off x="8257469" y="2323472"/>
              <a:ext cx="3375726" cy="7067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4000" b="1" kern="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我看过的</a:t>
              </a: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7341668" y="2295031"/>
              <a:ext cx="735203" cy="735203"/>
              <a:chOff x="6942989" y="5011524"/>
              <a:chExt cx="735203" cy="735203"/>
            </a:xfrm>
          </p:grpSpPr>
          <p:sp>
            <p:nvSpPr>
              <p:cNvPr id="14" name="圆角矩形 13"/>
              <p:cNvSpPr/>
              <p:nvPr/>
            </p:nvSpPr>
            <p:spPr>
              <a:xfrm>
                <a:off x="6942989" y="5011524"/>
                <a:ext cx="735203" cy="73520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pic>
            <p:nvPicPr>
              <p:cNvPr id="15" name="图形 14" descr="文件夹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046119" y="5114654"/>
                <a:ext cx="528943" cy="528943"/>
              </a:xfrm>
              <a:prstGeom prst="rect">
                <a:avLst/>
              </a:prstGeom>
            </p:spPr>
          </p:pic>
        </p:grpSp>
      </p:grpSp>
      <p:pic>
        <p:nvPicPr>
          <p:cNvPr id="2" name="图片 1" descr="我看过的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13995" y="-2736850"/>
            <a:ext cx="13867765" cy="917956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25730" y="590550"/>
            <a:ext cx="1654810" cy="568325"/>
            <a:chOff x="15361" y="614"/>
            <a:chExt cx="2606" cy="895"/>
          </a:xfrm>
        </p:grpSpPr>
        <p:cxnSp>
          <p:nvCxnSpPr>
            <p:cNvPr id="6" name="Straight Connector 27"/>
            <p:cNvCxnSpPr/>
            <p:nvPr>
              <p:custDataLst>
                <p:tags r:id="rId2"/>
              </p:custDataLst>
            </p:nvPr>
          </p:nvCxnSpPr>
          <p:spPr>
            <a:xfrm>
              <a:off x="15948" y="1509"/>
              <a:ext cx="1432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17"/>
            <p:cNvSpPr txBox="1"/>
            <p:nvPr>
              <p:custDataLst>
                <p:tags r:id="rId3"/>
              </p:custDataLst>
            </p:nvPr>
          </p:nvSpPr>
          <p:spPr>
            <a:xfrm>
              <a:off x="15361" y="614"/>
              <a:ext cx="2606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228600">
                <a:defRPr/>
              </a:pPr>
              <a:r>
                <a:rPr lang="zh-CN" altLang="en-US" sz="2400" b="1" dirty="0">
                  <a:solidFill>
                    <a:schemeClr val="tx2">
                      <a:lumMod val="50000"/>
                      <a:lumOff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/>
                </a:rPr>
                <a:t>六</a:t>
              </a:r>
              <a:r>
                <a:rPr lang="en-US" altLang="zh-CN" sz="2400" b="1" dirty="0">
                  <a:solidFill>
                    <a:schemeClr val="tx2">
                      <a:lumMod val="50000"/>
                      <a:lumOff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/>
                </a:rPr>
                <a:t>  </a:t>
              </a:r>
              <a:r>
                <a:rPr lang="zh-CN" altLang="en-US" sz="2400" b="1" dirty="0">
                  <a:solidFill>
                    <a:schemeClr val="tx2">
                      <a:lumMod val="50000"/>
                      <a:lumOff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/>
                </a:rPr>
                <a:t>六</a:t>
              </a:r>
              <a:r>
                <a:rPr lang="en-US" altLang="zh-CN" sz="2400" b="1" dirty="0">
                  <a:solidFill>
                    <a:schemeClr val="tx2">
                      <a:lumMod val="50000"/>
                      <a:lumOff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/>
                </a:rPr>
                <a:t> </a:t>
              </a:r>
              <a:r>
                <a:rPr lang="en-US" sz="2400" b="1" dirty="0">
                  <a:solidFill>
                    <a:schemeClr val="tx2">
                      <a:lumMod val="50000"/>
                      <a:lumOff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/>
                </a:rPr>
                <a:t> </a:t>
              </a:r>
              <a:r>
                <a:rPr lang="zh-CN" altLang="en-US" sz="2000" b="1" dirty="0">
                  <a:solidFill>
                    <a:schemeClr val="tx1">
                      <a:alpha val="72000"/>
                    </a:schemeClr>
                  </a:solidFill>
                  <a:latin typeface="Calibri" panose="020F0502020204030204"/>
                </a:rPr>
                <a:t>团队</a:t>
              </a:r>
            </a:p>
          </p:txBody>
        </p:sp>
      </p:grpSp>
      <p:sp>
        <p:nvSpPr>
          <p:cNvPr id="3" name="TextBox 25"/>
          <p:cNvSpPr txBox="1"/>
          <p:nvPr>
            <p:custDataLst>
              <p:tags r:id="rId1"/>
            </p:custDataLst>
          </p:nvPr>
        </p:nvSpPr>
        <p:spPr>
          <a:xfrm>
            <a:off x="228600" y="3005455"/>
            <a:ext cx="3756025" cy="59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访问用户的浏览记录，并在界面</a:t>
            </a:r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中展示。</a:t>
            </a:r>
            <a:endParaRPr lang="zh-CN" altLang="en-US" sz="1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Normal" panose="020B0400000000000000" pitchFamily="34" charset="-122"/>
              <a:ea typeface="思源黑体 CN Normal" panose="020B0400000000000000" pitchFamily="34" charset="-122"/>
              <a:sym typeface="FZHei-B01S" panose="02010601030101010101" pitchFamily="2" charset="-122"/>
            </a:endParaRPr>
          </a:p>
          <a:p>
            <a:pPr lvl="0" algn="l">
              <a:lnSpc>
                <a:spcPts val="2000"/>
              </a:lnSpc>
              <a:defRPr/>
            </a:pPr>
            <a:endParaRPr lang="zh-CN" altLang="en-US" sz="1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Normal" panose="020B0400000000000000" pitchFamily="34" charset="-122"/>
              <a:ea typeface="思源黑体 CN Normal" panose="020B0400000000000000" pitchFamily="34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1200150" y="1902460"/>
            <a:ext cx="9775825" cy="3521075"/>
            <a:chOff x="893543" y="1851248"/>
            <a:chExt cx="4237258" cy="3982287"/>
          </a:xfrm>
        </p:grpSpPr>
        <p:sp>
          <p:nvSpPr>
            <p:cNvPr id="17" name="矩形 16"/>
            <p:cNvSpPr/>
            <p:nvPr/>
          </p:nvSpPr>
          <p:spPr>
            <a:xfrm>
              <a:off x="893543" y="1851248"/>
              <a:ext cx="1882316" cy="1577752"/>
            </a:xfrm>
            <a:prstGeom prst="rect">
              <a:avLst/>
            </a:prstGeom>
            <a:solidFill>
              <a:srgbClr val="E79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248485" y="4255783"/>
              <a:ext cx="1882316" cy="1577752"/>
            </a:xfrm>
            <a:prstGeom prst="rect">
              <a:avLst/>
            </a:prstGeom>
            <a:solidFill>
              <a:srgbClr val="E79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pic>
        <p:nvPicPr>
          <p:cNvPr id="27" name="图形 26" descr="靶心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10741333" y="343384"/>
            <a:ext cx="914400" cy="9144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25450" y="424815"/>
            <a:ext cx="5914390" cy="1715770"/>
            <a:chOff x="670" y="669"/>
            <a:chExt cx="9314" cy="2702"/>
          </a:xfrm>
        </p:grpSpPr>
        <p:sp>
          <p:nvSpPr>
            <p:cNvPr id="2" name="!!test"/>
            <p:cNvSpPr txBox="1"/>
            <p:nvPr>
              <p:custDataLst>
                <p:tags r:id="rId2"/>
              </p:custDataLst>
            </p:nvPr>
          </p:nvSpPr>
          <p:spPr>
            <a:xfrm>
              <a:off x="1120" y="669"/>
              <a:ext cx="8864" cy="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28600">
                <a:lnSpc>
                  <a:spcPct val="120000"/>
                </a:lnSpc>
                <a:defRPr/>
              </a:pPr>
              <a:r>
                <a:rPr lang="zh-CN" sz="4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我看过的</a:t>
              </a:r>
              <a:r>
                <a:rPr lang="en-US" altLang="zh-CN" sz="4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</a:t>
              </a:r>
            </a:p>
            <a:p>
              <a:pPr defTabSz="228600">
                <a:lnSpc>
                  <a:spcPct val="120000"/>
                </a:lnSpc>
                <a:defRPr/>
              </a:pPr>
              <a:r>
                <a:rPr lang="zh-CN" sz="2400" dirty="0">
                  <a:solidFill>
                    <a:schemeClr val="bg1">
                      <a:lumMod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FZHei-B01S" panose="02010601030101010101" pitchFamily="2" charset="-122"/>
                </a:rPr>
                <a:t>电影评分表结构</a:t>
              </a:r>
              <a:r>
                <a:rPr lang="en-US" altLang="zh-CN" sz="2400" dirty="0">
                  <a:solidFill>
                    <a:schemeClr val="bg1">
                      <a:lumMod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FZHei-B01S" panose="02010601030101010101" pitchFamily="2" charset="-122"/>
                </a:rPr>
                <a:t>:</a:t>
              </a:r>
            </a:p>
            <a:p>
              <a:pPr defTabSz="228600">
                <a:defRPr/>
              </a:pPr>
              <a:endParaRPr lang="en-US" altLang="zh-CN" sz="24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 Extrabold" panose="020B0906030804020204" pitchFamily="34" charset="0"/>
                <a:sym typeface="FZHei-B01S" panose="02010601030101010101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70" y="1065"/>
              <a:ext cx="449" cy="435"/>
              <a:chOff x="2282" y="3725"/>
              <a:chExt cx="449" cy="435"/>
            </a:xfrm>
          </p:grpSpPr>
          <p:sp>
            <p:nvSpPr>
              <p:cNvPr id="3" name="矩形 2"/>
              <p:cNvSpPr/>
              <p:nvPr>
                <p:custDataLst>
                  <p:tags r:id="rId3"/>
                </p:custDataLst>
              </p:nvPr>
            </p:nvSpPr>
            <p:spPr>
              <a:xfrm>
                <a:off x="2282" y="3725"/>
                <a:ext cx="354" cy="30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8" name="矩形 17"/>
              <p:cNvSpPr/>
              <p:nvPr>
                <p:custDataLst>
                  <p:tags r:id="rId4"/>
                </p:custDataLst>
              </p:nvPr>
            </p:nvSpPr>
            <p:spPr>
              <a:xfrm>
                <a:off x="2377" y="3854"/>
                <a:ext cx="355" cy="306"/>
              </a:xfrm>
              <a:prstGeom prst="rect">
                <a:avLst/>
              </a:prstGeom>
              <a:solidFill>
                <a:srgbClr val="E799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</p:grpSp>
      <p:graphicFrame>
        <p:nvGraphicFramePr>
          <p:cNvPr id="8" name="表格 7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60236613"/>
              </p:ext>
            </p:extLst>
          </p:nvPr>
        </p:nvGraphicFramePr>
        <p:xfrm>
          <a:off x="1945640" y="2595880"/>
          <a:ext cx="853186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2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2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29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90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字段名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字段类型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字段描述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说明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user_id</a:t>
                      </a:r>
                    </a:p>
                    <a:p>
                      <a:pPr algn="ctr">
                        <a:buNone/>
                      </a:pPr>
                      <a:endParaRPr lang="en-US" altLang="zh-CN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int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/>
                        <a:t>用户</a:t>
                      </a:r>
                      <a:r>
                        <a:rPr lang="en-US" altLang="zh-CN" dirty="0"/>
                        <a:t>id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29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movie_id</a:t>
                      </a:r>
                    </a:p>
                    <a:p>
                      <a:pPr algn="ctr">
                        <a:buNone/>
                      </a:pPr>
                      <a:endParaRPr lang="en-US" alt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int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/>
                        <a:t>电影</a:t>
                      </a:r>
                      <a:r>
                        <a:rPr lang="en-US" altLang="zh-CN" dirty="0"/>
                        <a:t>id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800" dirty="0"/>
                    </a:p>
                    <a:p>
                      <a:pPr algn="ctr">
                        <a:buNone/>
                      </a:pPr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/>
                        <a:t>score</a:t>
                      </a:r>
                    </a:p>
                    <a:p>
                      <a:pPr algn="ctr">
                        <a:buNone/>
                      </a:pPr>
                      <a:endParaRPr lang="en-US" altLang="zh-CN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en-US" altLang="zh-CN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/>
                        <a:t>用户给电影的评分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1200150" y="1902460"/>
            <a:ext cx="9775825" cy="3521075"/>
            <a:chOff x="893543" y="1851248"/>
            <a:chExt cx="4237258" cy="3982287"/>
          </a:xfrm>
        </p:grpSpPr>
        <p:sp>
          <p:nvSpPr>
            <p:cNvPr id="17" name="矩形 16"/>
            <p:cNvSpPr/>
            <p:nvPr/>
          </p:nvSpPr>
          <p:spPr>
            <a:xfrm>
              <a:off x="893543" y="1851248"/>
              <a:ext cx="1882316" cy="1577752"/>
            </a:xfrm>
            <a:prstGeom prst="rect">
              <a:avLst/>
            </a:prstGeom>
            <a:solidFill>
              <a:srgbClr val="E79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248485" y="4255783"/>
              <a:ext cx="1882316" cy="1577752"/>
            </a:xfrm>
            <a:prstGeom prst="rect">
              <a:avLst/>
            </a:prstGeom>
            <a:solidFill>
              <a:srgbClr val="E79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pic>
        <p:nvPicPr>
          <p:cNvPr id="27" name="图形 26" descr="靶心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10741333" y="343384"/>
            <a:ext cx="914400" cy="9144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25450" y="424815"/>
            <a:ext cx="5914390" cy="1715770"/>
            <a:chOff x="670" y="669"/>
            <a:chExt cx="9314" cy="2702"/>
          </a:xfrm>
        </p:grpSpPr>
        <p:sp>
          <p:nvSpPr>
            <p:cNvPr id="2" name="!!test"/>
            <p:cNvSpPr txBox="1"/>
            <p:nvPr>
              <p:custDataLst>
                <p:tags r:id="rId1"/>
              </p:custDataLst>
            </p:nvPr>
          </p:nvSpPr>
          <p:spPr>
            <a:xfrm>
              <a:off x="1120" y="669"/>
              <a:ext cx="8864" cy="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28600">
                <a:lnSpc>
                  <a:spcPct val="120000"/>
                </a:lnSpc>
                <a:defRPr/>
              </a:pPr>
              <a:r>
                <a:rPr lang="zh-CN" sz="4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我看过的</a:t>
              </a:r>
              <a:r>
                <a:rPr lang="en-US" altLang="zh-CN" sz="4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</a:t>
              </a:r>
            </a:p>
            <a:p>
              <a:pPr defTabSz="228600">
                <a:lnSpc>
                  <a:spcPct val="120000"/>
                </a:lnSpc>
                <a:defRPr/>
              </a:pPr>
              <a:r>
                <a:rPr lang="zh-CN" sz="2400" dirty="0">
                  <a:solidFill>
                    <a:schemeClr val="bg1">
                      <a:lumMod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FZHei-B01S" panose="02010601030101010101" pitchFamily="2" charset="-122"/>
                </a:rPr>
                <a:t>电影评分展示</a:t>
              </a:r>
              <a:r>
                <a:rPr lang="en-US" altLang="zh-CN" sz="2400" dirty="0">
                  <a:solidFill>
                    <a:schemeClr val="bg1">
                      <a:lumMod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FZHei-B01S" panose="02010601030101010101" pitchFamily="2" charset="-122"/>
                </a:rPr>
                <a:t>:</a:t>
              </a:r>
            </a:p>
            <a:p>
              <a:pPr defTabSz="228600">
                <a:defRPr/>
              </a:pPr>
              <a:endParaRPr lang="en-US" altLang="zh-CN" sz="24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 Extrabold" panose="020B0906030804020204" pitchFamily="34" charset="0"/>
                <a:sym typeface="FZHei-B01S" panose="02010601030101010101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70" y="1065"/>
              <a:ext cx="449" cy="435"/>
              <a:chOff x="2282" y="3725"/>
              <a:chExt cx="449" cy="435"/>
            </a:xfrm>
          </p:grpSpPr>
          <p:sp>
            <p:nvSpPr>
              <p:cNvPr id="3" name="矩形 2"/>
              <p:cNvSpPr/>
              <p:nvPr>
                <p:custDataLst>
                  <p:tags r:id="rId2"/>
                </p:custDataLst>
              </p:nvPr>
            </p:nvSpPr>
            <p:spPr>
              <a:xfrm>
                <a:off x="2282" y="3725"/>
                <a:ext cx="354" cy="30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8" name="矩形 17"/>
              <p:cNvSpPr/>
              <p:nvPr>
                <p:custDataLst>
                  <p:tags r:id="rId3"/>
                </p:custDataLst>
              </p:nvPr>
            </p:nvSpPr>
            <p:spPr>
              <a:xfrm>
                <a:off x="2377" y="3854"/>
                <a:ext cx="355" cy="306"/>
              </a:xfrm>
              <a:prstGeom prst="rect">
                <a:avLst/>
              </a:prstGeom>
              <a:solidFill>
                <a:srgbClr val="E799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</p:grpSp>
      <p:pic>
        <p:nvPicPr>
          <p:cNvPr id="6" name="图片 5" descr="电脑rating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3035" y="2034540"/>
            <a:ext cx="9128395" cy="521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-3848797" y="-497542"/>
            <a:ext cx="9152069" cy="7584142"/>
            <a:chOff x="5518088" y="-497542"/>
            <a:chExt cx="9152069" cy="7584142"/>
          </a:xfrm>
          <a:solidFill>
            <a:srgbClr val="E79937"/>
          </a:solidFill>
        </p:grpSpPr>
        <p:sp>
          <p:nvSpPr>
            <p:cNvPr id="8" name="平行四边形 7"/>
            <p:cNvSpPr/>
            <p:nvPr/>
          </p:nvSpPr>
          <p:spPr>
            <a:xfrm>
              <a:off x="5518089" y="-497541"/>
              <a:ext cx="9152068" cy="7584141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9" name="平行四边形 8"/>
            <p:cNvSpPr/>
            <p:nvPr/>
          </p:nvSpPr>
          <p:spPr>
            <a:xfrm>
              <a:off x="5518088" y="-497542"/>
              <a:ext cx="9152068" cy="7584141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25528" y="1342531"/>
            <a:ext cx="4291527" cy="735203"/>
            <a:chOff x="7341668" y="2295031"/>
            <a:chExt cx="4291527" cy="735203"/>
          </a:xfrm>
        </p:grpSpPr>
        <p:sp>
          <p:nvSpPr>
            <p:cNvPr id="12" name="矩形 11"/>
            <p:cNvSpPr/>
            <p:nvPr/>
          </p:nvSpPr>
          <p:spPr>
            <a:xfrm>
              <a:off x="8257469" y="2323472"/>
              <a:ext cx="3375726" cy="7067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4000" b="1" kern="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猜你喜欢</a:t>
              </a: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7341668" y="2295031"/>
              <a:ext cx="735203" cy="735203"/>
              <a:chOff x="6942989" y="5011524"/>
              <a:chExt cx="735203" cy="735203"/>
            </a:xfrm>
          </p:grpSpPr>
          <p:sp>
            <p:nvSpPr>
              <p:cNvPr id="14" name="圆角矩形 13"/>
              <p:cNvSpPr/>
              <p:nvPr/>
            </p:nvSpPr>
            <p:spPr>
              <a:xfrm>
                <a:off x="6942989" y="5011524"/>
                <a:ext cx="735203" cy="73520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2000" dirty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pic>
            <p:nvPicPr>
              <p:cNvPr id="15" name="图形 14" descr="文件夹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046119" y="5114654"/>
                <a:ext cx="528943" cy="528943"/>
              </a:xfrm>
              <a:prstGeom prst="rect">
                <a:avLst/>
              </a:prstGeom>
            </p:spPr>
          </p:pic>
        </p:grpSp>
      </p:grpSp>
      <p:grpSp>
        <p:nvGrpSpPr>
          <p:cNvPr id="5" name="组合 4"/>
          <p:cNvGrpSpPr/>
          <p:nvPr/>
        </p:nvGrpSpPr>
        <p:grpSpPr>
          <a:xfrm>
            <a:off x="125730" y="590550"/>
            <a:ext cx="1654810" cy="568325"/>
            <a:chOff x="15361" y="614"/>
            <a:chExt cx="2606" cy="895"/>
          </a:xfrm>
        </p:grpSpPr>
        <p:cxnSp>
          <p:nvCxnSpPr>
            <p:cNvPr id="6" name="Straight Connector 27"/>
            <p:cNvCxnSpPr/>
            <p:nvPr>
              <p:custDataLst>
                <p:tags r:id="rId3"/>
              </p:custDataLst>
            </p:nvPr>
          </p:nvCxnSpPr>
          <p:spPr>
            <a:xfrm>
              <a:off x="15948" y="1509"/>
              <a:ext cx="1432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17"/>
            <p:cNvSpPr txBox="1"/>
            <p:nvPr>
              <p:custDataLst>
                <p:tags r:id="rId4"/>
              </p:custDataLst>
            </p:nvPr>
          </p:nvSpPr>
          <p:spPr>
            <a:xfrm>
              <a:off x="15361" y="614"/>
              <a:ext cx="2606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228600">
                <a:defRPr/>
              </a:pPr>
              <a:r>
                <a:rPr lang="zh-CN" altLang="en-US" sz="2400" b="1" dirty="0">
                  <a:solidFill>
                    <a:schemeClr val="tx2">
                      <a:lumMod val="50000"/>
                      <a:lumOff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/>
                </a:rPr>
                <a:t>六</a:t>
              </a:r>
              <a:r>
                <a:rPr lang="en-US" altLang="zh-CN" sz="2400" b="1" dirty="0">
                  <a:solidFill>
                    <a:schemeClr val="tx2">
                      <a:lumMod val="50000"/>
                      <a:lumOff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/>
                </a:rPr>
                <a:t>  </a:t>
              </a:r>
              <a:r>
                <a:rPr lang="zh-CN" altLang="en-US" sz="2400" b="1" dirty="0">
                  <a:solidFill>
                    <a:schemeClr val="tx2">
                      <a:lumMod val="50000"/>
                      <a:lumOff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/>
                </a:rPr>
                <a:t>六</a:t>
              </a:r>
              <a:r>
                <a:rPr lang="en-US" altLang="zh-CN" sz="2400" b="1" dirty="0">
                  <a:solidFill>
                    <a:schemeClr val="tx2">
                      <a:lumMod val="50000"/>
                      <a:lumOff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/>
                </a:rPr>
                <a:t> </a:t>
              </a:r>
              <a:r>
                <a:rPr lang="en-US" sz="2400" b="1" dirty="0">
                  <a:solidFill>
                    <a:schemeClr val="tx2">
                      <a:lumMod val="50000"/>
                      <a:lumOff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/>
                </a:rPr>
                <a:t> </a:t>
              </a:r>
              <a:r>
                <a:rPr lang="zh-CN" altLang="en-US" sz="2000" b="1" dirty="0">
                  <a:solidFill>
                    <a:schemeClr val="tx1">
                      <a:alpha val="72000"/>
                    </a:schemeClr>
                  </a:solidFill>
                  <a:latin typeface="Calibri" panose="020F0502020204030204"/>
                </a:rPr>
                <a:t>团队</a:t>
              </a:r>
            </a:p>
          </p:txBody>
        </p:sp>
      </p:grpSp>
      <p:pic>
        <p:nvPicPr>
          <p:cNvPr id="10" name="图片 9" descr="猜你喜欢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-250190" y="-2700655"/>
            <a:ext cx="13869450" cy="9180000"/>
          </a:xfrm>
          <a:prstGeom prst="rect">
            <a:avLst/>
          </a:prstGeom>
        </p:spPr>
      </p:pic>
      <p:sp>
        <p:nvSpPr>
          <p:cNvPr id="3" name="TextBox 25"/>
          <p:cNvSpPr txBox="1"/>
          <p:nvPr>
            <p:custDataLst>
              <p:tags r:id="rId2"/>
            </p:custDataLst>
          </p:nvPr>
        </p:nvSpPr>
        <p:spPr>
          <a:xfrm>
            <a:off x="125730" y="2289810"/>
            <a:ext cx="3756025" cy="4194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kumimoji="1"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" panose="020B0400000000000000" charset="-122"/>
                <a:ea typeface="思源黑体" panose="020B0400000000000000" charset="-122"/>
                <a:cs typeface="Arial" panose="020B0604020202020204" pitchFamily="34" charset="0"/>
                <a:sym typeface="Arial" panose="020B0604020202020204"/>
              </a:rPr>
              <a:t>用户登录后，展示基于用户推荐的电影。当用户点开某一部电影并评分后，再根据电影与电影之间的相似度，推荐与这部电影相似的电影，展示给用户</a:t>
            </a:r>
            <a:r>
              <a:rPr kumimoji="1" lang="en-GB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" panose="020B0400000000000000" charset="-122"/>
                <a:ea typeface="思源黑体" panose="020B0400000000000000" charset="-122"/>
                <a:cs typeface="Arial" panose="020B0604020202020204" pitchFamily="34" charset="0"/>
                <a:sym typeface="Arial" panose="020B0604020202020204"/>
              </a:rPr>
              <a:t>。</a:t>
            </a:r>
          </a:p>
          <a:p>
            <a:pPr lvl="0" algn="l">
              <a:lnSpc>
                <a:spcPts val="2000"/>
              </a:lnSpc>
              <a:defRPr/>
            </a:pPr>
            <a:r>
              <a:rPr lang="zh-CN" altLang="en-US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" panose="020B0400000000000000" charset="-122"/>
                <a:ea typeface="思源黑体" panose="020B0400000000000000" charset="-122"/>
                <a:sym typeface="FZHei-B01S" panose="02010601030101010101" pitchFamily="2" charset="-122"/>
              </a:rPr>
              <a:t>推荐功能采用了SparkMllib中提供的基于隐语义模型的协同过滤算法-ALS算法来实现推荐功能。训练好矩阵模型后，根据模型给每个用户推荐12部预测评分最高的电影，即基于用户推荐的电影，把结果存入数据库中。从训练好的模型中获得电影的特征值，用于计算电影与电影之间的相似度（通过余弦夹角来计算），列出与每部电影最相似的12部电影，即基于电影之间的相似度</a:t>
            </a:r>
          </a:p>
          <a:p>
            <a:pPr lvl="0" algn="l">
              <a:lnSpc>
                <a:spcPts val="2000"/>
              </a:lnSpc>
              <a:defRPr/>
            </a:pPr>
            <a:r>
              <a:rPr lang="zh-CN" altLang="en-US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" panose="020B0400000000000000" charset="-122"/>
                <a:ea typeface="思源黑体" panose="020B0400000000000000" charset="-122"/>
                <a:sym typeface="FZHei-B01S" panose="02010601030101010101" pitchFamily="2" charset="-122"/>
              </a:rPr>
              <a:t>推荐的电影，并把结果存入</a:t>
            </a:r>
          </a:p>
          <a:p>
            <a:pPr lvl="0" algn="l">
              <a:lnSpc>
                <a:spcPts val="2000"/>
              </a:lnSpc>
              <a:defRPr/>
            </a:pPr>
            <a:r>
              <a:rPr lang="zh-CN" altLang="en-US" sz="1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" panose="020B0400000000000000" charset="-122"/>
                <a:ea typeface="思源黑体" panose="020B0400000000000000" charset="-122"/>
                <a:sym typeface="FZHei-B01S" panose="02010601030101010101" pitchFamily="2" charset="-122"/>
              </a:rPr>
              <a:t>数据库中。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1200150" y="1902460"/>
            <a:ext cx="9775825" cy="3521075"/>
            <a:chOff x="893543" y="1851248"/>
            <a:chExt cx="4237258" cy="3982287"/>
          </a:xfrm>
        </p:grpSpPr>
        <p:sp>
          <p:nvSpPr>
            <p:cNvPr id="17" name="矩形 16"/>
            <p:cNvSpPr/>
            <p:nvPr/>
          </p:nvSpPr>
          <p:spPr>
            <a:xfrm>
              <a:off x="893543" y="1851248"/>
              <a:ext cx="1882316" cy="1577752"/>
            </a:xfrm>
            <a:prstGeom prst="rect">
              <a:avLst/>
            </a:prstGeom>
            <a:solidFill>
              <a:srgbClr val="E79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248485" y="4255783"/>
              <a:ext cx="1882316" cy="1577752"/>
            </a:xfrm>
            <a:prstGeom prst="rect">
              <a:avLst/>
            </a:prstGeom>
            <a:solidFill>
              <a:srgbClr val="E79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pic>
        <p:nvPicPr>
          <p:cNvPr id="27" name="图形 26" descr="靶心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10741333" y="343384"/>
            <a:ext cx="914400" cy="9144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25450" y="424815"/>
            <a:ext cx="5914390" cy="1715770"/>
            <a:chOff x="670" y="669"/>
            <a:chExt cx="9314" cy="2702"/>
          </a:xfrm>
        </p:grpSpPr>
        <p:sp>
          <p:nvSpPr>
            <p:cNvPr id="2" name="!!test"/>
            <p:cNvSpPr txBox="1"/>
            <p:nvPr>
              <p:custDataLst>
                <p:tags r:id="rId2"/>
              </p:custDataLst>
            </p:nvPr>
          </p:nvSpPr>
          <p:spPr>
            <a:xfrm>
              <a:off x="1120" y="669"/>
              <a:ext cx="8864" cy="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28600">
                <a:lnSpc>
                  <a:spcPct val="120000"/>
                </a:lnSpc>
                <a:defRPr/>
              </a:pPr>
              <a:r>
                <a:rPr lang="zh-CN" altLang="en-US" sz="4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猜你喜欢</a:t>
              </a:r>
              <a:endParaRPr lang="en-US" altLang="zh-CN" sz="4400" b="1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defTabSz="228600">
                <a:lnSpc>
                  <a:spcPct val="120000"/>
                </a:lnSpc>
                <a:defRPr/>
              </a:pPr>
              <a:r>
                <a:rPr lang="zh-CN" sz="2400" dirty="0">
                  <a:solidFill>
                    <a:schemeClr val="bg1">
                      <a:lumMod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FZHei-B01S" panose="02010601030101010101" pitchFamily="2" charset="-122"/>
                </a:rPr>
                <a:t>用户表</a:t>
              </a:r>
              <a:r>
                <a:rPr lang="en-US" altLang="zh-CN" sz="2400" dirty="0">
                  <a:solidFill>
                    <a:schemeClr val="bg1">
                      <a:lumMod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FZHei-B01S" panose="02010601030101010101" pitchFamily="2" charset="-122"/>
                </a:rPr>
                <a:t>(User)</a:t>
              </a:r>
              <a:r>
                <a:rPr lang="zh-CN" sz="2400" dirty="0">
                  <a:solidFill>
                    <a:schemeClr val="bg1">
                      <a:lumMod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FZHei-B01S" panose="02010601030101010101" pitchFamily="2" charset="-122"/>
                </a:rPr>
                <a:t>结构</a:t>
              </a:r>
              <a:r>
                <a:rPr lang="en-US" altLang="zh-CN" sz="2400" dirty="0">
                  <a:solidFill>
                    <a:schemeClr val="bg1">
                      <a:lumMod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FZHei-B01S" panose="02010601030101010101" pitchFamily="2" charset="-122"/>
                </a:rPr>
                <a:t>:</a:t>
              </a:r>
            </a:p>
            <a:p>
              <a:pPr defTabSz="228600">
                <a:defRPr/>
              </a:pPr>
              <a:endParaRPr lang="en-US" altLang="zh-CN" sz="24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 Extrabold" panose="020B0906030804020204" pitchFamily="34" charset="0"/>
                <a:sym typeface="FZHei-B01S" panose="02010601030101010101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70" y="1065"/>
              <a:ext cx="449" cy="435"/>
              <a:chOff x="2282" y="3725"/>
              <a:chExt cx="449" cy="435"/>
            </a:xfrm>
          </p:grpSpPr>
          <p:sp>
            <p:nvSpPr>
              <p:cNvPr id="3" name="矩形 2"/>
              <p:cNvSpPr/>
              <p:nvPr>
                <p:custDataLst>
                  <p:tags r:id="rId3"/>
                </p:custDataLst>
              </p:nvPr>
            </p:nvSpPr>
            <p:spPr>
              <a:xfrm>
                <a:off x="2282" y="3725"/>
                <a:ext cx="354" cy="30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8" name="矩形 17"/>
              <p:cNvSpPr/>
              <p:nvPr>
                <p:custDataLst>
                  <p:tags r:id="rId4"/>
                </p:custDataLst>
              </p:nvPr>
            </p:nvSpPr>
            <p:spPr>
              <a:xfrm>
                <a:off x="2377" y="3854"/>
                <a:ext cx="355" cy="306"/>
              </a:xfrm>
              <a:prstGeom prst="rect">
                <a:avLst/>
              </a:prstGeom>
              <a:solidFill>
                <a:srgbClr val="E799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</p:grpSp>
      <p:graphicFrame>
        <p:nvGraphicFramePr>
          <p:cNvPr id="6" name="表格 5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69783865"/>
              </p:ext>
            </p:extLst>
          </p:nvPr>
        </p:nvGraphicFramePr>
        <p:xfrm>
          <a:off x="1983740" y="2614930"/>
          <a:ext cx="853186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2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2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29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字段名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字段类型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字段描述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说明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user_id</a:t>
                      </a:r>
                    </a:p>
                    <a:p>
                      <a:pPr algn="ctr">
                        <a:buNone/>
                      </a:pPr>
                      <a:endParaRPr lang="en-US" altLang="zh-CN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int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/>
                        <a:t>用户</a:t>
                      </a:r>
                      <a:r>
                        <a:rPr lang="en-US" altLang="zh-CN" dirty="0"/>
                        <a:t>id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29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recommends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</a:t>
                      </a:r>
                      <a:r>
                        <a:rPr lang="zh-CN" altLang="zh-CN" dirty="0">
                          <a:effectLst/>
                        </a:rPr>
                        <a:t> </a:t>
                      </a:r>
                      <a:endParaRPr lang="en-US" altLang="zh-CN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推荐电影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字符串形式，</a:t>
                      </a:r>
                      <a:r>
                        <a:rPr lang="en-US" altLang="zh-CN" dirty="0"/>
                        <a:t>12</a:t>
                      </a:r>
                      <a:r>
                        <a:rPr lang="zh-CN" altLang="en-US" dirty="0"/>
                        <a:t>个电影</a:t>
                      </a:r>
                      <a:r>
                        <a:rPr lang="en-US" altLang="zh-CN" dirty="0"/>
                        <a:t>id</a:t>
                      </a:r>
                      <a:r>
                        <a:rPr lang="zh-CN" altLang="en-US" dirty="0"/>
                        <a:t>，</a:t>
                      </a:r>
                      <a:r>
                        <a:rPr lang="en-US" altLang="zh-CN" dirty="0"/>
                        <a:t>id</a:t>
                      </a:r>
                      <a:r>
                        <a:rPr lang="zh-CN" altLang="en-US" dirty="0"/>
                        <a:t>之间以逗号分隔</a:t>
                      </a:r>
                    </a:p>
                    <a:p>
                      <a:pPr algn="ctr">
                        <a:buNone/>
                      </a:pPr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1200150" y="1902460"/>
            <a:ext cx="9775825" cy="3521075"/>
            <a:chOff x="893543" y="1851248"/>
            <a:chExt cx="4237258" cy="3982287"/>
          </a:xfrm>
        </p:grpSpPr>
        <p:sp>
          <p:nvSpPr>
            <p:cNvPr id="17" name="矩形 16"/>
            <p:cNvSpPr/>
            <p:nvPr/>
          </p:nvSpPr>
          <p:spPr>
            <a:xfrm>
              <a:off x="893543" y="1851248"/>
              <a:ext cx="1882316" cy="1577752"/>
            </a:xfrm>
            <a:prstGeom prst="rect">
              <a:avLst/>
            </a:prstGeom>
            <a:solidFill>
              <a:srgbClr val="E79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248485" y="4255783"/>
              <a:ext cx="1882316" cy="1577752"/>
            </a:xfrm>
            <a:prstGeom prst="rect">
              <a:avLst/>
            </a:prstGeom>
            <a:solidFill>
              <a:srgbClr val="E79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pic>
        <p:nvPicPr>
          <p:cNvPr id="27" name="图形 26" descr="靶心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10741333" y="343384"/>
            <a:ext cx="914400" cy="9144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25450" y="424815"/>
            <a:ext cx="5914390" cy="1715770"/>
            <a:chOff x="670" y="669"/>
            <a:chExt cx="9314" cy="2702"/>
          </a:xfrm>
        </p:grpSpPr>
        <p:sp>
          <p:nvSpPr>
            <p:cNvPr id="2" name="!!test"/>
            <p:cNvSpPr txBox="1"/>
            <p:nvPr>
              <p:custDataLst>
                <p:tags r:id="rId1"/>
              </p:custDataLst>
            </p:nvPr>
          </p:nvSpPr>
          <p:spPr>
            <a:xfrm>
              <a:off x="1120" y="669"/>
              <a:ext cx="8864" cy="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28600">
                <a:lnSpc>
                  <a:spcPct val="120000"/>
                </a:lnSpc>
                <a:defRPr/>
              </a:pPr>
              <a:r>
                <a:rPr lang="zh-CN" altLang="en-US" sz="4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猜你喜欢</a:t>
              </a:r>
              <a:r>
                <a:rPr lang="en-US" altLang="zh-CN" sz="4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</a:t>
              </a:r>
            </a:p>
            <a:p>
              <a:pPr defTabSz="228600">
                <a:lnSpc>
                  <a:spcPct val="120000"/>
                </a:lnSpc>
                <a:defRPr/>
              </a:pPr>
              <a:r>
                <a:rPr lang="zh-CN" sz="2400" dirty="0">
                  <a:solidFill>
                    <a:schemeClr val="bg1">
                      <a:lumMod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FZHei-B01S" panose="02010601030101010101" pitchFamily="2" charset="-122"/>
                </a:rPr>
                <a:t>基于用户的电影推荐展示</a:t>
              </a:r>
              <a:r>
                <a:rPr lang="en-US" altLang="zh-CN" sz="2400" dirty="0">
                  <a:solidFill>
                    <a:schemeClr val="bg1">
                      <a:lumMod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FZHei-B01S" panose="02010601030101010101" pitchFamily="2" charset="-122"/>
                </a:rPr>
                <a:t>:</a:t>
              </a:r>
            </a:p>
            <a:p>
              <a:pPr defTabSz="228600">
                <a:defRPr/>
              </a:pPr>
              <a:endParaRPr lang="en-US" altLang="zh-CN" sz="24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 Extrabold" panose="020B0906030804020204" pitchFamily="34" charset="0"/>
                <a:sym typeface="FZHei-B01S" panose="02010601030101010101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70" y="1065"/>
              <a:ext cx="449" cy="435"/>
              <a:chOff x="2282" y="3725"/>
              <a:chExt cx="449" cy="435"/>
            </a:xfrm>
          </p:grpSpPr>
          <p:sp>
            <p:nvSpPr>
              <p:cNvPr id="3" name="矩形 2"/>
              <p:cNvSpPr/>
              <p:nvPr>
                <p:custDataLst>
                  <p:tags r:id="rId2"/>
                </p:custDataLst>
              </p:nvPr>
            </p:nvSpPr>
            <p:spPr>
              <a:xfrm>
                <a:off x="2282" y="3725"/>
                <a:ext cx="354" cy="30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8" name="矩形 17"/>
              <p:cNvSpPr/>
              <p:nvPr>
                <p:custDataLst>
                  <p:tags r:id="rId3"/>
                </p:custDataLst>
              </p:nvPr>
            </p:nvSpPr>
            <p:spPr>
              <a:xfrm>
                <a:off x="2377" y="3854"/>
                <a:ext cx="355" cy="306"/>
              </a:xfrm>
              <a:prstGeom prst="rect">
                <a:avLst/>
              </a:prstGeom>
              <a:solidFill>
                <a:srgbClr val="E799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</p:grpSp>
      <p:pic>
        <p:nvPicPr>
          <p:cNvPr id="7" name="图片 6" descr="Frecommend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4150" y="2025015"/>
            <a:ext cx="9167340" cy="521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/>
          <p:nvPr/>
        </p:nvSpPr>
        <p:spPr>
          <a:xfrm rot="19560431">
            <a:off x="-7615653" y="1034620"/>
            <a:ext cx="28454628" cy="4719484"/>
          </a:xfrm>
          <a:prstGeom prst="rect">
            <a:avLst/>
          </a:prstGeom>
          <a:solidFill>
            <a:srgbClr val="E79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!!test"/>
          <p:cNvSpPr txBox="1"/>
          <p:nvPr>
            <p:custDataLst>
              <p:tags r:id="rId1"/>
            </p:custDataLst>
          </p:nvPr>
        </p:nvSpPr>
        <p:spPr>
          <a:xfrm>
            <a:off x="1781841" y="4187604"/>
            <a:ext cx="3689368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600">
              <a:defRPr/>
            </a:pPr>
            <a:r>
              <a:rPr lang="en-US" sz="4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01</a:t>
            </a:r>
            <a:r>
              <a:rPr lang="zh-CN" altLang="en-US" sz="4400" b="1" dirty="0">
                <a:latin typeface="微软雅黑" panose="020B0503020204020204" charset="-122"/>
                <a:ea typeface="微软雅黑" panose="020B0503020204020204" charset="-122"/>
                <a:cs typeface="Open Sans Extrabold" panose="020B0906030804020204" pitchFamily="34" charset="0"/>
              </a:rPr>
              <a:t>背景介绍</a:t>
            </a:r>
          </a:p>
        </p:txBody>
      </p:sp>
      <p:grpSp>
        <p:nvGrpSpPr>
          <p:cNvPr id="52" name="组合 51"/>
          <p:cNvGrpSpPr/>
          <p:nvPr/>
        </p:nvGrpSpPr>
        <p:grpSpPr>
          <a:xfrm>
            <a:off x="5230495" y="2580005"/>
            <a:ext cx="7920990" cy="8606790"/>
            <a:chOff x="7648" y="4105"/>
            <a:chExt cx="12474" cy="13554"/>
          </a:xfrm>
        </p:grpSpPr>
        <p:pic>
          <p:nvPicPr>
            <p:cNvPr id="51" name="图片 50" descr="QQ图片20230507231422"/>
            <p:cNvPicPr>
              <a:picLocks noChangeAspect="1"/>
            </p:cNvPicPr>
            <p:nvPr/>
          </p:nvPicPr>
          <p:blipFill>
            <a:blip r:embed="rId14"/>
            <a:srcRect t="9125"/>
            <a:stretch>
              <a:fillRect/>
            </a:stretch>
          </p:blipFill>
          <p:spPr>
            <a:xfrm>
              <a:off x="7910" y="4438"/>
              <a:ext cx="11939" cy="6782"/>
            </a:xfrm>
            <a:prstGeom prst="rect">
              <a:avLst/>
            </a:prstGeom>
          </p:spPr>
        </p:pic>
        <p:grpSp>
          <p:nvGrpSpPr>
            <p:cNvPr id="39" name="Group 3"/>
            <p:cNvGrpSpPr>
              <a:grpSpLocks noChangeAspect="1"/>
            </p:cNvGrpSpPr>
            <p:nvPr/>
          </p:nvGrpSpPr>
          <p:grpSpPr>
            <a:xfrm>
              <a:off x="7648" y="4105"/>
              <a:ext cx="12475" cy="13555"/>
              <a:chOff x="8162247" y="1394903"/>
              <a:chExt cx="8071060" cy="10903333"/>
            </a:xfrm>
          </p:grpSpPr>
          <p:sp>
            <p:nvSpPr>
              <p:cNvPr id="40" name="Rectangle: Rounded Corners 4"/>
              <p:cNvSpPr/>
              <p:nvPr>
                <p:custDataLst>
                  <p:tags r:id="rId2"/>
                </p:custDataLst>
              </p:nvPr>
            </p:nvSpPr>
            <p:spPr>
              <a:xfrm>
                <a:off x="16187588" y="2861559"/>
                <a:ext cx="45719" cy="45776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92000">
                    <a:srgbClr val="EFEFEF"/>
                  </a:gs>
                  <a:gs pos="10000">
                    <a:srgbClr val="F2F2F2"/>
                  </a:gs>
                  <a:gs pos="0">
                    <a:srgbClr val="5F5F5F"/>
                  </a:gs>
                  <a:gs pos="100000">
                    <a:srgbClr val="5F5F5F"/>
                  </a:gs>
                </a:gsLst>
                <a:lin ang="5400000" scaled="1"/>
              </a:gradFill>
              <a:ln w="254">
                <a:solidFill>
                  <a:srgbClr val="DDDD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1" name="AutoShape 3"/>
              <p:cNvSpPr>
                <a:spLocks noChangeAspect="1" noChangeArrowheads="1" noTextEdit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8162247" y="1420441"/>
                <a:ext cx="8060004" cy="108751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/>
              <a:lstStyle/>
              <a:p>
                <a:endParaRPr lang="en-US" sz="900"/>
              </a:p>
            </p:txBody>
          </p:sp>
          <p:sp>
            <p:nvSpPr>
              <p:cNvPr id="42" name="Freeform: Shape 6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8164923" y="1468608"/>
                <a:ext cx="8015851" cy="10829628"/>
              </a:xfrm>
              <a:custGeom>
                <a:avLst/>
                <a:gdLst>
                  <a:gd name="connsiteX0" fmla="*/ 457819 w 8015851"/>
                  <a:gd name="connsiteY0" fmla="*/ 272949 h 10829628"/>
                  <a:gd name="connsiteX1" fmla="*/ 260907 w 8015851"/>
                  <a:gd name="connsiteY1" fmla="*/ 469749 h 10829628"/>
                  <a:gd name="connsiteX2" fmla="*/ 260907 w 8015851"/>
                  <a:gd name="connsiteY2" fmla="*/ 10347839 h 10829628"/>
                  <a:gd name="connsiteX3" fmla="*/ 457819 w 8015851"/>
                  <a:gd name="connsiteY3" fmla="*/ 10544639 h 10829628"/>
                  <a:gd name="connsiteX4" fmla="*/ 7559371 w 8015851"/>
                  <a:gd name="connsiteY4" fmla="*/ 10544639 h 10829628"/>
                  <a:gd name="connsiteX5" fmla="*/ 7756283 w 8015851"/>
                  <a:gd name="connsiteY5" fmla="*/ 10347839 h 10829628"/>
                  <a:gd name="connsiteX6" fmla="*/ 7756283 w 8015851"/>
                  <a:gd name="connsiteY6" fmla="*/ 469749 h 10829628"/>
                  <a:gd name="connsiteX7" fmla="*/ 7559371 w 8015851"/>
                  <a:gd name="connsiteY7" fmla="*/ 272949 h 10829628"/>
                  <a:gd name="connsiteX8" fmla="*/ 457819 w 8015851"/>
                  <a:gd name="connsiteY8" fmla="*/ 272949 h 10829628"/>
                  <a:gd name="connsiteX9" fmla="*/ 460499 w 8015851"/>
                  <a:gd name="connsiteY9" fmla="*/ 0 h 10829628"/>
                  <a:gd name="connsiteX10" fmla="*/ 7555353 w 8015851"/>
                  <a:gd name="connsiteY10" fmla="*/ 0 h 10829628"/>
                  <a:gd name="connsiteX11" fmla="*/ 8015851 w 8015851"/>
                  <a:gd name="connsiteY11" fmla="*/ 460228 h 10829628"/>
                  <a:gd name="connsiteX12" fmla="*/ 8015851 w 8015851"/>
                  <a:gd name="connsiteY12" fmla="*/ 10369401 h 10829628"/>
                  <a:gd name="connsiteX13" fmla="*/ 7555353 w 8015851"/>
                  <a:gd name="connsiteY13" fmla="*/ 10829628 h 10829628"/>
                  <a:gd name="connsiteX14" fmla="*/ 460499 w 8015851"/>
                  <a:gd name="connsiteY14" fmla="*/ 10829628 h 10829628"/>
                  <a:gd name="connsiteX15" fmla="*/ 0 w 8015851"/>
                  <a:gd name="connsiteY15" fmla="*/ 10369401 h 10829628"/>
                  <a:gd name="connsiteX16" fmla="*/ 0 w 8015851"/>
                  <a:gd name="connsiteY16" fmla="*/ 460228 h 10829628"/>
                  <a:gd name="connsiteX17" fmla="*/ 460499 w 8015851"/>
                  <a:gd name="connsiteY17" fmla="*/ 0 h 10829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15851" h="10829628">
                    <a:moveTo>
                      <a:pt x="457819" y="272949"/>
                    </a:moveTo>
                    <a:cubicBezTo>
                      <a:pt x="349835" y="272949"/>
                      <a:pt x="260907" y="361827"/>
                      <a:pt x="260907" y="469749"/>
                    </a:cubicBezTo>
                    <a:cubicBezTo>
                      <a:pt x="260907" y="469749"/>
                      <a:pt x="260907" y="469749"/>
                      <a:pt x="260907" y="10347839"/>
                    </a:cubicBezTo>
                    <a:cubicBezTo>
                      <a:pt x="260907" y="10455762"/>
                      <a:pt x="349835" y="10544639"/>
                      <a:pt x="457819" y="10544639"/>
                    </a:cubicBezTo>
                    <a:cubicBezTo>
                      <a:pt x="457819" y="10544639"/>
                      <a:pt x="457819" y="10544639"/>
                      <a:pt x="7559371" y="10544639"/>
                    </a:cubicBezTo>
                    <a:cubicBezTo>
                      <a:pt x="7667355" y="10544639"/>
                      <a:pt x="7756283" y="10455762"/>
                      <a:pt x="7756283" y="10347839"/>
                    </a:cubicBezTo>
                    <a:cubicBezTo>
                      <a:pt x="7756283" y="10347839"/>
                      <a:pt x="7756283" y="10347839"/>
                      <a:pt x="7756283" y="469749"/>
                    </a:cubicBezTo>
                    <a:cubicBezTo>
                      <a:pt x="7756283" y="361827"/>
                      <a:pt x="7667355" y="272949"/>
                      <a:pt x="7559371" y="272949"/>
                    </a:cubicBezTo>
                    <a:cubicBezTo>
                      <a:pt x="7559371" y="272949"/>
                      <a:pt x="7559371" y="272949"/>
                      <a:pt x="457819" y="272949"/>
                    </a:cubicBezTo>
                    <a:close/>
                    <a:moveTo>
                      <a:pt x="460499" y="0"/>
                    </a:moveTo>
                    <a:cubicBezTo>
                      <a:pt x="7555353" y="0"/>
                      <a:pt x="7555353" y="0"/>
                      <a:pt x="7555353" y="0"/>
                    </a:cubicBezTo>
                    <a:cubicBezTo>
                      <a:pt x="7809421" y="0"/>
                      <a:pt x="8015851" y="206309"/>
                      <a:pt x="8015851" y="460228"/>
                    </a:cubicBezTo>
                    <a:cubicBezTo>
                      <a:pt x="8015851" y="10369401"/>
                      <a:pt x="8015851" y="10369401"/>
                      <a:pt x="8015851" y="10369401"/>
                    </a:cubicBezTo>
                    <a:cubicBezTo>
                      <a:pt x="8015851" y="10623319"/>
                      <a:pt x="7809421" y="10829628"/>
                      <a:pt x="7555353" y="10829628"/>
                    </a:cubicBezTo>
                    <a:cubicBezTo>
                      <a:pt x="460499" y="10829628"/>
                      <a:pt x="460499" y="10829628"/>
                      <a:pt x="460499" y="10829628"/>
                    </a:cubicBezTo>
                    <a:cubicBezTo>
                      <a:pt x="206431" y="10829628"/>
                      <a:pt x="0" y="10623319"/>
                      <a:pt x="0" y="10369401"/>
                    </a:cubicBezTo>
                    <a:cubicBezTo>
                      <a:pt x="0" y="460228"/>
                      <a:pt x="0" y="460228"/>
                      <a:pt x="0" y="460228"/>
                    </a:cubicBezTo>
                    <a:cubicBezTo>
                      <a:pt x="0" y="206309"/>
                      <a:pt x="206431" y="0"/>
                      <a:pt x="460499" y="0"/>
                    </a:cubicBezTo>
                    <a:close/>
                  </a:path>
                </a:pathLst>
              </a:custGeom>
              <a:solidFill>
                <a:srgbClr val="111111"/>
              </a:solidFill>
              <a:ln w="25400">
                <a:noFill/>
                <a:round/>
              </a:ln>
            </p:spPr>
            <p:txBody>
              <a:bodyPr vert="horz" wrap="square" lIns="45714" tIns="22857" rIns="45714" bIns="22857" numCol="1" anchor="t" anchorCtr="0" compatLnSpc="1">
                <a:noAutofit/>
              </a:bodyPr>
              <a:lstStyle/>
              <a:p>
                <a:endParaRPr lang="en-US" sz="900"/>
              </a:p>
            </p:txBody>
          </p:sp>
          <p:sp>
            <p:nvSpPr>
              <p:cNvPr id="43" name="Rectangle: Rounded Corners 7"/>
              <p:cNvSpPr/>
              <p:nvPr>
                <p:custDataLst>
                  <p:tags r:id="rId5"/>
                </p:custDataLst>
              </p:nvPr>
            </p:nvSpPr>
            <p:spPr>
              <a:xfrm>
                <a:off x="16187588" y="3572759"/>
                <a:ext cx="45719" cy="45776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92000">
                    <a:srgbClr val="EFEFEF"/>
                  </a:gs>
                  <a:gs pos="10000">
                    <a:srgbClr val="F2F2F2"/>
                  </a:gs>
                  <a:gs pos="0">
                    <a:srgbClr val="5F5F5F"/>
                  </a:gs>
                  <a:gs pos="100000">
                    <a:srgbClr val="5F5F5F"/>
                  </a:gs>
                </a:gsLst>
                <a:lin ang="5400000" scaled="1"/>
              </a:gradFill>
              <a:ln w="254">
                <a:solidFill>
                  <a:srgbClr val="DDDD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4" name="Rectangle: Rounded Corners 8"/>
              <p:cNvSpPr/>
              <p:nvPr>
                <p:custDataLst>
                  <p:tags r:id="rId6"/>
                </p:custDataLst>
              </p:nvPr>
            </p:nvSpPr>
            <p:spPr>
              <a:xfrm rot="16200000">
                <a:off x="15069377" y="1188883"/>
                <a:ext cx="45719" cy="45776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92000">
                    <a:srgbClr val="EFEFEF"/>
                  </a:gs>
                  <a:gs pos="10000">
                    <a:srgbClr val="F2F2F2"/>
                  </a:gs>
                  <a:gs pos="0">
                    <a:srgbClr val="5F5F5F"/>
                  </a:gs>
                  <a:gs pos="100000">
                    <a:srgbClr val="5F5F5F"/>
                  </a:gs>
                </a:gsLst>
                <a:lin ang="5400000" scaled="1"/>
              </a:gradFill>
              <a:ln w="254">
                <a:solidFill>
                  <a:srgbClr val="DDDD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5" name="Freeform 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8164923" y="1468608"/>
                <a:ext cx="8015851" cy="10829628"/>
              </a:xfrm>
              <a:custGeom>
                <a:avLst/>
                <a:gdLst>
                  <a:gd name="T0" fmla="*/ 2379 w 2524"/>
                  <a:gd name="T1" fmla="*/ 3412 h 3412"/>
                  <a:gd name="T2" fmla="*/ 145 w 2524"/>
                  <a:gd name="T3" fmla="*/ 3412 h 3412"/>
                  <a:gd name="T4" fmla="*/ 0 w 2524"/>
                  <a:gd name="T5" fmla="*/ 3267 h 3412"/>
                  <a:gd name="T6" fmla="*/ 0 w 2524"/>
                  <a:gd name="T7" fmla="*/ 145 h 3412"/>
                  <a:gd name="T8" fmla="*/ 145 w 2524"/>
                  <a:gd name="T9" fmla="*/ 0 h 3412"/>
                  <a:gd name="T10" fmla="*/ 2379 w 2524"/>
                  <a:gd name="T11" fmla="*/ 0 h 3412"/>
                  <a:gd name="T12" fmla="*/ 2524 w 2524"/>
                  <a:gd name="T13" fmla="*/ 145 h 3412"/>
                  <a:gd name="T14" fmla="*/ 2524 w 2524"/>
                  <a:gd name="T15" fmla="*/ 3267 h 3412"/>
                  <a:gd name="T16" fmla="*/ 2379 w 2524"/>
                  <a:gd name="T17" fmla="*/ 3412 h 3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24" h="3412">
                    <a:moveTo>
                      <a:pt x="2379" y="3412"/>
                    </a:moveTo>
                    <a:cubicBezTo>
                      <a:pt x="145" y="3412"/>
                      <a:pt x="145" y="3412"/>
                      <a:pt x="145" y="3412"/>
                    </a:cubicBezTo>
                    <a:cubicBezTo>
                      <a:pt x="65" y="3412"/>
                      <a:pt x="0" y="3347"/>
                      <a:pt x="0" y="3267"/>
                    </a:cubicBezTo>
                    <a:cubicBezTo>
                      <a:pt x="0" y="145"/>
                      <a:pt x="0" y="145"/>
                      <a:pt x="0" y="145"/>
                    </a:cubicBezTo>
                    <a:cubicBezTo>
                      <a:pt x="0" y="65"/>
                      <a:pt x="65" y="0"/>
                      <a:pt x="145" y="0"/>
                    </a:cubicBezTo>
                    <a:cubicBezTo>
                      <a:pt x="2379" y="0"/>
                      <a:pt x="2379" y="0"/>
                      <a:pt x="2379" y="0"/>
                    </a:cubicBezTo>
                    <a:cubicBezTo>
                      <a:pt x="2459" y="0"/>
                      <a:pt x="2524" y="65"/>
                      <a:pt x="2524" y="145"/>
                    </a:cubicBezTo>
                    <a:cubicBezTo>
                      <a:pt x="2524" y="3267"/>
                      <a:pt x="2524" y="3267"/>
                      <a:pt x="2524" y="3267"/>
                    </a:cubicBezTo>
                    <a:cubicBezTo>
                      <a:pt x="2524" y="3347"/>
                      <a:pt x="2459" y="3412"/>
                      <a:pt x="2379" y="3412"/>
                    </a:cubicBezTo>
                    <a:close/>
                  </a:path>
                </a:pathLst>
              </a:custGeom>
              <a:noFill/>
              <a:ln w="57150">
                <a:gradFill>
                  <a:gsLst>
                    <a:gs pos="0">
                      <a:srgbClr val="DDDDDD"/>
                    </a:gs>
                    <a:gs pos="100000">
                      <a:srgbClr val="5F5F5F"/>
                    </a:gs>
                  </a:gsLst>
                  <a:lin ang="5400000" scaled="1"/>
                </a:gradFill>
                <a:round/>
              </a:ln>
            </p:spPr>
            <p:txBody>
              <a:bodyPr vert="horz" wrap="square" lIns="45714" tIns="22857" rIns="45714" bIns="22857" numCol="1" anchor="t" anchorCtr="0" compatLnSpc="1"/>
              <a:lstStyle/>
              <a:p>
                <a:endParaRPr lang="en-US" sz="900"/>
              </a:p>
            </p:txBody>
          </p:sp>
          <p:sp>
            <p:nvSpPr>
              <p:cNvPr id="46" name="Oval 10"/>
              <p:cNvSpPr>
                <a:spLocks noChangeAspec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12148048" y="1571443"/>
                <a:ext cx="91079" cy="91079"/>
              </a:xfrm>
              <a:prstGeom prst="ellipse">
                <a:avLst/>
              </a:prstGeom>
              <a:gradFill flip="none" rotWithShape="1">
                <a:gsLst>
                  <a:gs pos="44000">
                    <a:srgbClr val="000066"/>
                  </a:gs>
                  <a:gs pos="98230">
                    <a:srgbClr val="0066FF"/>
                  </a:gs>
                  <a:gs pos="0">
                    <a:srgbClr val="0066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1750">
                <a:solidFill>
                  <a:srgbClr val="1C1C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7" name="Oval 11"/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12383843" y="1604990"/>
                <a:ext cx="23985" cy="23985"/>
              </a:xfrm>
              <a:prstGeom prst="ellipse">
                <a:avLst/>
              </a:prstGeom>
              <a:solidFill>
                <a:srgbClr val="000000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8" name="Oval 12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12526839" y="1571443"/>
                <a:ext cx="91079" cy="91079"/>
              </a:xfrm>
              <a:prstGeom prst="ellipse">
                <a:avLst/>
              </a:prstGeom>
              <a:solidFill>
                <a:srgbClr val="000000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9" name="Oval 13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11963387" y="1579346"/>
                <a:ext cx="75272" cy="75272"/>
              </a:xfrm>
              <a:prstGeom prst="ellipse">
                <a:avLst/>
              </a:prstGeom>
              <a:solidFill>
                <a:srgbClr val="000000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0" name="Oval 14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11793825" y="1591276"/>
                <a:ext cx="51412" cy="51412"/>
              </a:xfrm>
              <a:prstGeom prst="ellipse">
                <a:avLst/>
              </a:prstGeom>
              <a:solidFill>
                <a:srgbClr val="000000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1200150" y="1902460"/>
            <a:ext cx="9775825" cy="3521075"/>
            <a:chOff x="893543" y="1851248"/>
            <a:chExt cx="4237258" cy="3982287"/>
          </a:xfrm>
        </p:grpSpPr>
        <p:sp>
          <p:nvSpPr>
            <p:cNvPr id="17" name="矩形 16"/>
            <p:cNvSpPr/>
            <p:nvPr/>
          </p:nvSpPr>
          <p:spPr>
            <a:xfrm>
              <a:off x="893543" y="1851248"/>
              <a:ext cx="1882316" cy="1577752"/>
            </a:xfrm>
            <a:prstGeom prst="rect">
              <a:avLst/>
            </a:prstGeom>
            <a:solidFill>
              <a:srgbClr val="E79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248485" y="4255783"/>
              <a:ext cx="1882316" cy="1577752"/>
            </a:xfrm>
            <a:prstGeom prst="rect">
              <a:avLst/>
            </a:prstGeom>
            <a:solidFill>
              <a:srgbClr val="E79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pic>
        <p:nvPicPr>
          <p:cNvPr id="27" name="图形 26" descr="靶心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10741333" y="343384"/>
            <a:ext cx="914400" cy="9144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25450" y="424815"/>
            <a:ext cx="5914390" cy="1715770"/>
            <a:chOff x="670" y="669"/>
            <a:chExt cx="9314" cy="2702"/>
          </a:xfrm>
        </p:grpSpPr>
        <p:sp>
          <p:nvSpPr>
            <p:cNvPr id="2" name="!!test"/>
            <p:cNvSpPr txBox="1"/>
            <p:nvPr>
              <p:custDataLst>
                <p:tags r:id="rId2"/>
              </p:custDataLst>
            </p:nvPr>
          </p:nvSpPr>
          <p:spPr>
            <a:xfrm>
              <a:off x="1120" y="669"/>
              <a:ext cx="8864" cy="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28600">
                <a:lnSpc>
                  <a:spcPct val="120000"/>
                </a:lnSpc>
                <a:defRPr/>
              </a:pPr>
              <a:r>
                <a:rPr lang="zh-CN" sz="4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猜你喜欢</a:t>
              </a:r>
              <a:r>
                <a:rPr lang="en-US" altLang="zh-CN" sz="4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</a:t>
              </a:r>
            </a:p>
            <a:p>
              <a:pPr defTabSz="228600">
                <a:lnSpc>
                  <a:spcPct val="120000"/>
                </a:lnSpc>
                <a:defRPr/>
              </a:pPr>
              <a:r>
                <a:rPr lang="zh-CN" sz="2400" dirty="0">
                  <a:solidFill>
                    <a:schemeClr val="bg1">
                      <a:lumMod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FZHei-B01S" panose="02010601030101010101" pitchFamily="2" charset="-122"/>
                </a:rPr>
                <a:t>电影表结构</a:t>
              </a:r>
              <a:r>
                <a:rPr lang="en-US" altLang="zh-CN" sz="2400" dirty="0">
                  <a:solidFill>
                    <a:schemeClr val="bg1">
                      <a:lumMod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FZHei-B01S" panose="02010601030101010101" pitchFamily="2" charset="-122"/>
                </a:rPr>
                <a:t>:</a:t>
              </a:r>
            </a:p>
            <a:p>
              <a:pPr defTabSz="228600">
                <a:defRPr/>
              </a:pPr>
              <a:endParaRPr lang="en-US" altLang="zh-CN" sz="24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 Extrabold" panose="020B0906030804020204" pitchFamily="34" charset="0"/>
                <a:sym typeface="FZHei-B01S" panose="02010601030101010101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70" y="1065"/>
              <a:ext cx="449" cy="435"/>
              <a:chOff x="2282" y="3725"/>
              <a:chExt cx="449" cy="435"/>
            </a:xfrm>
          </p:grpSpPr>
          <p:sp>
            <p:nvSpPr>
              <p:cNvPr id="3" name="矩形 2"/>
              <p:cNvSpPr/>
              <p:nvPr>
                <p:custDataLst>
                  <p:tags r:id="rId3"/>
                </p:custDataLst>
              </p:nvPr>
            </p:nvSpPr>
            <p:spPr>
              <a:xfrm>
                <a:off x="2282" y="3725"/>
                <a:ext cx="354" cy="30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8" name="矩形 17"/>
              <p:cNvSpPr/>
              <p:nvPr>
                <p:custDataLst>
                  <p:tags r:id="rId4"/>
                </p:custDataLst>
              </p:nvPr>
            </p:nvSpPr>
            <p:spPr>
              <a:xfrm>
                <a:off x="2377" y="3854"/>
                <a:ext cx="355" cy="306"/>
              </a:xfrm>
              <a:prstGeom prst="rect">
                <a:avLst/>
              </a:prstGeom>
              <a:solidFill>
                <a:srgbClr val="E799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</p:grpSp>
      <p:graphicFrame>
        <p:nvGraphicFramePr>
          <p:cNvPr id="6" name="表格 5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36914996"/>
              </p:ext>
            </p:extLst>
          </p:nvPr>
        </p:nvGraphicFramePr>
        <p:xfrm>
          <a:off x="1983740" y="2614930"/>
          <a:ext cx="853186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2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2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29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字段名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字段类型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字段描述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说明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 err="1"/>
                        <a:t>movie_id</a:t>
                      </a:r>
                      <a:endParaRPr lang="en-US" altLang="zh-CN" dirty="0"/>
                    </a:p>
                    <a:p>
                      <a:pPr algn="ctr">
                        <a:buNone/>
                      </a:pPr>
                      <a:endParaRPr lang="en-US" altLang="zh-CN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int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/>
                        <a:t>电影</a:t>
                      </a:r>
                      <a:r>
                        <a:rPr lang="en-US" altLang="zh-CN" dirty="0"/>
                        <a:t>id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29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recommends</a:t>
                      </a:r>
                    </a:p>
                    <a:p>
                      <a:pPr algn="ctr">
                        <a:buNone/>
                      </a:pPr>
                      <a:endParaRPr lang="en-US" alt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</a:t>
                      </a:r>
                      <a:r>
                        <a:rPr lang="zh-CN" altLang="zh-CN" dirty="0">
                          <a:effectLst/>
                        </a:rPr>
                        <a:t> </a:t>
                      </a:r>
                      <a:endParaRPr lang="en-US" altLang="zh-CN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推荐电影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/>
                        <a:t>字符串形式，</a:t>
                      </a:r>
                      <a:r>
                        <a:rPr lang="en-US" altLang="zh-CN" dirty="0"/>
                        <a:t>12</a:t>
                      </a:r>
                      <a:r>
                        <a:rPr lang="zh-CN" altLang="en-US" dirty="0"/>
                        <a:t>个电影</a:t>
                      </a:r>
                      <a:r>
                        <a:rPr lang="en-US" altLang="zh-CN" dirty="0"/>
                        <a:t>id</a:t>
                      </a:r>
                      <a:r>
                        <a:rPr lang="zh-CN" altLang="en-US" dirty="0"/>
                        <a:t>，</a:t>
                      </a:r>
                      <a:r>
                        <a:rPr lang="en-US" altLang="zh-CN" dirty="0"/>
                        <a:t>id</a:t>
                      </a:r>
                      <a:r>
                        <a:rPr lang="zh-CN" altLang="en-US" dirty="0"/>
                        <a:t>之间以逗号分隔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1200150" y="1902460"/>
            <a:ext cx="9775825" cy="3521075"/>
            <a:chOff x="893543" y="1851248"/>
            <a:chExt cx="4237258" cy="3982287"/>
          </a:xfrm>
        </p:grpSpPr>
        <p:sp>
          <p:nvSpPr>
            <p:cNvPr id="17" name="矩形 16"/>
            <p:cNvSpPr/>
            <p:nvPr/>
          </p:nvSpPr>
          <p:spPr>
            <a:xfrm>
              <a:off x="893543" y="1851248"/>
              <a:ext cx="1882316" cy="1577752"/>
            </a:xfrm>
            <a:prstGeom prst="rect">
              <a:avLst/>
            </a:prstGeom>
            <a:solidFill>
              <a:srgbClr val="E79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248485" y="4255783"/>
              <a:ext cx="1882316" cy="1577752"/>
            </a:xfrm>
            <a:prstGeom prst="rect">
              <a:avLst/>
            </a:prstGeom>
            <a:solidFill>
              <a:srgbClr val="E79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pic>
        <p:nvPicPr>
          <p:cNvPr id="27" name="图形 26" descr="靶心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10741333" y="343384"/>
            <a:ext cx="914400" cy="9144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25450" y="424815"/>
            <a:ext cx="5914390" cy="1715770"/>
            <a:chOff x="670" y="669"/>
            <a:chExt cx="9314" cy="2702"/>
          </a:xfrm>
        </p:grpSpPr>
        <p:sp>
          <p:nvSpPr>
            <p:cNvPr id="2" name="!!test"/>
            <p:cNvSpPr txBox="1"/>
            <p:nvPr>
              <p:custDataLst>
                <p:tags r:id="rId1"/>
              </p:custDataLst>
            </p:nvPr>
          </p:nvSpPr>
          <p:spPr>
            <a:xfrm>
              <a:off x="1120" y="669"/>
              <a:ext cx="8864" cy="2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28600">
                <a:lnSpc>
                  <a:spcPct val="120000"/>
                </a:lnSpc>
                <a:defRPr/>
              </a:pPr>
              <a:r>
                <a:rPr lang="zh-CN" altLang="en-US" sz="4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猜你喜欢</a:t>
              </a:r>
              <a:r>
                <a:rPr lang="en-US" altLang="zh-CN" sz="4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</a:t>
              </a:r>
            </a:p>
            <a:p>
              <a:pPr defTabSz="228600">
                <a:lnSpc>
                  <a:spcPct val="120000"/>
                </a:lnSpc>
                <a:defRPr/>
              </a:pPr>
              <a:r>
                <a:rPr lang="zh-CN" sz="2400" dirty="0">
                  <a:solidFill>
                    <a:schemeClr val="bg1">
                      <a:lumMod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FZHei-B01S" panose="02010601030101010101" pitchFamily="2" charset="-122"/>
                </a:rPr>
                <a:t>根据电影之间的相似度推荐展示</a:t>
              </a:r>
              <a:r>
                <a:rPr lang="en-US" altLang="zh-CN" sz="2400" dirty="0">
                  <a:solidFill>
                    <a:schemeClr val="bg1">
                      <a:lumMod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FZHei-B01S" panose="02010601030101010101" pitchFamily="2" charset="-122"/>
                </a:rPr>
                <a:t>:</a:t>
              </a:r>
            </a:p>
            <a:p>
              <a:pPr defTabSz="228600">
                <a:defRPr/>
              </a:pPr>
              <a:endParaRPr lang="en-US" altLang="zh-CN" sz="24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 Extrabold" panose="020B0906030804020204" pitchFamily="34" charset="0"/>
                <a:sym typeface="FZHei-B01S" panose="02010601030101010101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70" y="1065"/>
              <a:ext cx="449" cy="435"/>
              <a:chOff x="2282" y="3725"/>
              <a:chExt cx="449" cy="435"/>
            </a:xfrm>
          </p:grpSpPr>
          <p:sp>
            <p:nvSpPr>
              <p:cNvPr id="3" name="矩形 2"/>
              <p:cNvSpPr/>
              <p:nvPr>
                <p:custDataLst>
                  <p:tags r:id="rId2"/>
                </p:custDataLst>
              </p:nvPr>
            </p:nvSpPr>
            <p:spPr>
              <a:xfrm>
                <a:off x="2282" y="3725"/>
                <a:ext cx="354" cy="30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8" name="矩形 17"/>
              <p:cNvSpPr/>
              <p:nvPr>
                <p:custDataLst>
                  <p:tags r:id="rId3"/>
                </p:custDataLst>
              </p:nvPr>
            </p:nvSpPr>
            <p:spPr>
              <a:xfrm>
                <a:off x="2377" y="3854"/>
                <a:ext cx="355" cy="306"/>
              </a:xfrm>
              <a:prstGeom prst="rect">
                <a:avLst/>
              </a:prstGeom>
              <a:solidFill>
                <a:srgbClr val="E799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</p:grpSp>
      <p:pic>
        <p:nvPicPr>
          <p:cNvPr id="6" name="图片 5" descr="FR电脑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1620" y="2117725"/>
            <a:ext cx="9128699" cy="521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6230620" y="0"/>
            <a:ext cx="5855970" cy="6858000"/>
          </a:xfrm>
          <a:prstGeom prst="rect">
            <a:avLst/>
          </a:prstGeom>
          <a:solidFill>
            <a:srgbClr val="E79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/>
              <a:ea typeface="微软雅黑" panose="020B0503020204020204" charset="-122"/>
              <a:sym typeface="Arial" panose="020B060402020202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293735" y="1133475"/>
            <a:ext cx="254127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228600">
              <a:defRPr/>
            </a:pPr>
            <a:r>
              <a:rPr lang="zh-CN" altLang="en-US" sz="4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电影详情</a:t>
            </a:r>
          </a:p>
          <a:p>
            <a:pPr algn="l" defTabSz="228600">
              <a:defRPr/>
            </a:pPr>
            <a:r>
              <a:rPr lang="zh-CN" altLang="en-US" sz="4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用户打分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764145" y="3429000"/>
            <a:ext cx="3756025" cy="60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rPr>
              <a:t>用户点开某一部电影，展示电影详情。用户可以给电影打分。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9754235" y="389890"/>
            <a:ext cx="1654810" cy="568325"/>
            <a:chOff x="15361" y="614"/>
            <a:chExt cx="2606" cy="895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15948" y="1509"/>
              <a:ext cx="1432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17"/>
            <p:cNvSpPr txBox="1"/>
            <p:nvPr>
              <p:custDataLst>
                <p:tags r:id="rId2"/>
              </p:custDataLst>
            </p:nvPr>
          </p:nvSpPr>
          <p:spPr>
            <a:xfrm>
              <a:off x="15361" y="614"/>
              <a:ext cx="2606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228600">
                <a:defRPr/>
              </a:pPr>
              <a:r>
                <a:rPr lang="zh-CN" altLang="en-US" sz="2400" b="1" dirty="0">
                  <a:solidFill>
                    <a:schemeClr val="tx2">
                      <a:lumMod val="50000"/>
                      <a:lumOff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/>
                </a:rPr>
                <a:t>六</a:t>
              </a:r>
              <a:r>
                <a:rPr lang="en-US" altLang="zh-CN" sz="2400" b="1" dirty="0">
                  <a:solidFill>
                    <a:schemeClr val="tx2">
                      <a:lumMod val="50000"/>
                      <a:lumOff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/>
                </a:rPr>
                <a:t>  </a:t>
              </a:r>
              <a:r>
                <a:rPr lang="zh-CN" altLang="en-US" sz="2400" b="1" dirty="0">
                  <a:solidFill>
                    <a:schemeClr val="tx2">
                      <a:lumMod val="50000"/>
                      <a:lumOff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/>
                </a:rPr>
                <a:t>六</a:t>
              </a:r>
              <a:r>
                <a:rPr lang="en-US" altLang="zh-CN" sz="2400" b="1" dirty="0">
                  <a:solidFill>
                    <a:schemeClr val="tx2">
                      <a:lumMod val="50000"/>
                      <a:lumOff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/>
                </a:rPr>
                <a:t> </a:t>
              </a:r>
              <a:r>
                <a:rPr lang="en-US" sz="2400" b="1" dirty="0">
                  <a:solidFill>
                    <a:schemeClr val="tx2">
                      <a:lumMod val="50000"/>
                      <a:lumOff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libri" panose="020F0502020204030204"/>
                </a:rPr>
                <a:t> </a:t>
              </a:r>
              <a:r>
                <a:rPr lang="zh-CN" altLang="en-US" sz="2000" b="1" dirty="0">
                  <a:solidFill>
                    <a:schemeClr val="tx1">
                      <a:alpha val="72000"/>
                    </a:schemeClr>
                  </a:solidFill>
                  <a:latin typeface="Calibri" panose="020F0502020204030204"/>
                </a:rPr>
                <a:t>团队</a:t>
              </a:r>
            </a:p>
          </p:txBody>
        </p:sp>
      </p:grpSp>
      <p:pic>
        <p:nvPicPr>
          <p:cNvPr id="4" name="图片占位符 3" descr="QQ图片20230507231404"/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tretch>
            <a:fillRect/>
          </a:stretch>
        </p:blipFill>
        <p:spPr>
          <a:xfrm>
            <a:off x="-2505075" y="-1017905"/>
            <a:ext cx="10687896" cy="668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1200150" y="1902460"/>
            <a:ext cx="9775825" cy="3521075"/>
            <a:chOff x="893543" y="1851248"/>
            <a:chExt cx="4237258" cy="3982287"/>
          </a:xfrm>
        </p:grpSpPr>
        <p:sp>
          <p:nvSpPr>
            <p:cNvPr id="17" name="矩形 16"/>
            <p:cNvSpPr/>
            <p:nvPr/>
          </p:nvSpPr>
          <p:spPr>
            <a:xfrm>
              <a:off x="893543" y="1851248"/>
              <a:ext cx="1882316" cy="1577752"/>
            </a:xfrm>
            <a:prstGeom prst="rect">
              <a:avLst/>
            </a:prstGeom>
            <a:solidFill>
              <a:srgbClr val="E79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248485" y="4255783"/>
              <a:ext cx="1882316" cy="1577752"/>
            </a:xfrm>
            <a:prstGeom prst="rect">
              <a:avLst/>
            </a:prstGeom>
            <a:solidFill>
              <a:srgbClr val="E79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pic>
        <p:nvPicPr>
          <p:cNvPr id="27" name="图形 26" descr="靶心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10741333" y="343384"/>
            <a:ext cx="914400" cy="9144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25450" y="424815"/>
            <a:ext cx="5914390" cy="1580515"/>
            <a:chOff x="670" y="669"/>
            <a:chExt cx="9314" cy="2489"/>
          </a:xfrm>
        </p:grpSpPr>
        <p:sp>
          <p:nvSpPr>
            <p:cNvPr id="2" name="!!test"/>
            <p:cNvSpPr txBox="1"/>
            <p:nvPr>
              <p:custDataLst>
                <p:tags r:id="rId2"/>
              </p:custDataLst>
            </p:nvPr>
          </p:nvSpPr>
          <p:spPr>
            <a:xfrm>
              <a:off x="1120" y="669"/>
              <a:ext cx="8864" cy="2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228600">
                <a:defRPr/>
              </a:pPr>
              <a:r>
                <a:rPr lang="zh-CN" altLang="en-US" sz="4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电影详情</a:t>
              </a:r>
              <a:r>
                <a:rPr lang="en-US" altLang="zh-CN" sz="4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</a:t>
              </a:r>
              <a:r>
                <a:rPr lang="zh-CN" altLang="en-US" sz="4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用户打分</a:t>
              </a:r>
              <a:endParaRPr lang="en-US" altLang="zh-CN" sz="4400" b="1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defTabSz="228600">
                <a:lnSpc>
                  <a:spcPct val="120000"/>
                </a:lnSpc>
                <a:defRPr/>
              </a:pPr>
              <a:r>
                <a:rPr lang="zh-CN" sz="2400" dirty="0">
                  <a:solidFill>
                    <a:schemeClr val="bg1">
                      <a:lumMod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FZHei-B01S" panose="02010601030101010101" pitchFamily="2" charset="-122"/>
                </a:rPr>
                <a:t>用户</a:t>
              </a:r>
              <a:r>
                <a:rPr lang="en-US" altLang="zh-CN" sz="2400" dirty="0">
                  <a:solidFill>
                    <a:schemeClr val="bg1">
                      <a:lumMod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FZHei-B01S" panose="02010601030101010101" pitchFamily="2" charset="-122"/>
                </a:rPr>
                <a:t>(User)</a:t>
              </a:r>
              <a:r>
                <a:rPr lang="zh-CN" sz="2400" dirty="0">
                  <a:solidFill>
                    <a:schemeClr val="bg1">
                      <a:lumMod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FZHei-B01S" panose="02010601030101010101" pitchFamily="2" charset="-122"/>
                </a:rPr>
                <a:t>打分表结构</a:t>
              </a:r>
              <a:r>
                <a:rPr lang="en-US" altLang="zh-CN" sz="2400" dirty="0">
                  <a:solidFill>
                    <a:schemeClr val="bg1">
                      <a:lumMod val="50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FZHei-B01S" panose="02010601030101010101" pitchFamily="2" charset="-122"/>
                </a:rPr>
                <a:t>:</a:t>
              </a:r>
            </a:p>
            <a:p>
              <a:pPr defTabSz="228600">
                <a:defRPr/>
              </a:pPr>
              <a:endParaRPr lang="en-US" altLang="zh-CN" sz="24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 Extrabold" panose="020B0906030804020204" pitchFamily="34" charset="0"/>
                <a:sym typeface="FZHei-B01S" panose="02010601030101010101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70" y="1065"/>
              <a:ext cx="449" cy="435"/>
              <a:chOff x="2282" y="3725"/>
              <a:chExt cx="449" cy="435"/>
            </a:xfrm>
          </p:grpSpPr>
          <p:sp>
            <p:nvSpPr>
              <p:cNvPr id="3" name="矩形 2"/>
              <p:cNvSpPr/>
              <p:nvPr>
                <p:custDataLst>
                  <p:tags r:id="rId3"/>
                </p:custDataLst>
              </p:nvPr>
            </p:nvSpPr>
            <p:spPr>
              <a:xfrm>
                <a:off x="2282" y="3725"/>
                <a:ext cx="354" cy="30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8" name="矩形 17"/>
              <p:cNvSpPr/>
              <p:nvPr>
                <p:custDataLst>
                  <p:tags r:id="rId4"/>
                </p:custDataLst>
              </p:nvPr>
            </p:nvSpPr>
            <p:spPr>
              <a:xfrm>
                <a:off x="2377" y="3854"/>
                <a:ext cx="355" cy="306"/>
              </a:xfrm>
              <a:prstGeom prst="rect">
                <a:avLst/>
              </a:prstGeom>
              <a:solidFill>
                <a:srgbClr val="E799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</p:grp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EDC14C4-1743-B590-F0AC-D26C31A794D4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73448202"/>
              </p:ext>
            </p:extLst>
          </p:nvPr>
        </p:nvGraphicFramePr>
        <p:xfrm>
          <a:off x="1945640" y="2595880"/>
          <a:ext cx="853186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2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2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29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90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字段名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字段类型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字段描述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说明</a:t>
                      </a:r>
                    </a:p>
                  </a:txBody>
                  <a:tcPr anchor="ctr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user_id</a:t>
                      </a:r>
                    </a:p>
                    <a:p>
                      <a:pPr algn="ctr">
                        <a:buNone/>
                      </a:pPr>
                      <a:endParaRPr lang="en-US" altLang="zh-CN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int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/>
                        <a:t>用户</a:t>
                      </a:r>
                      <a:r>
                        <a:rPr lang="en-US" altLang="zh-CN" dirty="0"/>
                        <a:t>id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29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movie_id</a:t>
                      </a:r>
                    </a:p>
                    <a:p>
                      <a:pPr algn="ctr">
                        <a:buNone/>
                      </a:pPr>
                      <a:endParaRPr lang="en-US" altLang="zh-CN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int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/>
                        <a:t>电影</a:t>
                      </a:r>
                      <a:r>
                        <a:rPr lang="en-US" altLang="zh-CN" dirty="0"/>
                        <a:t>id</a:t>
                      </a:r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800" dirty="0"/>
                    </a:p>
                    <a:p>
                      <a:pPr algn="ctr">
                        <a:buNone/>
                      </a:pPr>
                      <a:endParaRPr lang="zh-CN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dirty="0"/>
                        <a:t>score</a:t>
                      </a:r>
                    </a:p>
                    <a:p>
                      <a:pPr algn="ctr">
                        <a:buNone/>
                      </a:pPr>
                      <a:endParaRPr lang="en-US" altLang="zh-CN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en-US" altLang="zh-CN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/>
                        <a:t>用户给电影的评分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/>
          <p:nvPr/>
        </p:nvSpPr>
        <p:spPr>
          <a:xfrm rot="19560431">
            <a:off x="-7615653" y="1034620"/>
            <a:ext cx="28454628" cy="4719484"/>
          </a:xfrm>
          <a:prstGeom prst="rect">
            <a:avLst/>
          </a:prstGeom>
          <a:solidFill>
            <a:srgbClr val="E79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!!test"/>
          <p:cNvSpPr txBox="1"/>
          <p:nvPr>
            <p:custDataLst>
              <p:tags r:id="rId1"/>
            </p:custDataLst>
          </p:nvPr>
        </p:nvSpPr>
        <p:spPr>
          <a:xfrm>
            <a:off x="1781841" y="4187604"/>
            <a:ext cx="3689368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600">
              <a:defRPr/>
            </a:pPr>
            <a:r>
              <a:rPr lang="en-US" sz="4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04</a:t>
            </a:r>
            <a:r>
              <a:rPr lang="zh-CN" altLang="en-US" sz="4400" b="1" dirty="0">
                <a:latin typeface="微软雅黑" panose="020B0503020204020204" charset="-122"/>
                <a:ea typeface="微软雅黑" panose="020B0503020204020204" charset="-122"/>
                <a:cs typeface="Open Sans Extrabold" panose="020B0906030804020204" pitchFamily="34" charset="0"/>
              </a:rPr>
              <a:t>特色介绍</a:t>
            </a:r>
          </a:p>
        </p:txBody>
      </p:sp>
      <p:grpSp>
        <p:nvGrpSpPr>
          <p:cNvPr id="52" name="组合 51"/>
          <p:cNvGrpSpPr/>
          <p:nvPr/>
        </p:nvGrpSpPr>
        <p:grpSpPr>
          <a:xfrm>
            <a:off x="5230495" y="2580005"/>
            <a:ext cx="7920990" cy="8606790"/>
            <a:chOff x="7648" y="4105"/>
            <a:chExt cx="12474" cy="13554"/>
          </a:xfrm>
        </p:grpSpPr>
        <p:pic>
          <p:nvPicPr>
            <p:cNvPr id="51" name="图片 50" descr="QQ图片20230507231422"/>
            <p:cNvPicPr>
              <a:picLocks noChangeAspect="1"/>
            </p:cNvPicPr>
            <p:nvPr/>
          </p:nvPicPr>
          <p:blipFill>
            <a:blip r:embed="rId14"/>
            <a:srcRect t="9125"/>
            <a:stretch>
              <a:fillRect/>
            </a:stretch>
          </p:blipFill>
          <p:spPr>
            <a:xfrm>
              <a:off x="7910" y="4438"/>
              <a:ext cx="11939" cy="6782"/>
            </a:xfrm>
            <a:prstGeom prst="rect">
              <a:avLst/>
            </a:prstGeom>
          </p:spPr>
        </p:pic>
        <p:grpSp>
          <p:nvGrpSpPr>
            <p:cNvPr id="39" name="Group 3"/>
            <p:cNvGrpSpPr>
              <a:grpSpLocks noChangeAspect="1"/>
            </p:cNvGrpSpPr>
            <p:nvPr/>
          </p:nvGrpSpPr>
          <p:grpSpPr>
            <a:xfrm>
              <a:off x="7648" y="4105"/>
              <a:ext cx="12475" cy="13555"/>
              <a:chOff x="8162247" y="1394903"/>
              <a:chExt cx="8071060" cy="10903333"/>
            </a:xfrm>
          </p:grpSpPr>
          <p:sp>
            <p:nvSpPr>
              <p:cNvPr id="40" name="Rectangle: Rounded Corners 4"/>
              <p:cNvSpPr/>
              <p:nvPr>
                <p:custDataLst>
                  <p:tags r:id="rId2"/>
                </p:custDataLst>
              </p:nvPr>
            </p:nvSpPr>
            <p:spPr>
              <a:xfrm>
                <a:off x="16187588" y="2861559"/>
                <a:ext cx="45719" cy="45776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92000">
                    <a:srgbClr val="EFEFEF"/>
                  </a:gs>
                  <a:gs pos="10000">
                    <a:srgbClr val="F2F2F2"/>
                  </a:gs>
                  <a:gs pos="0">
                    <a:srgbClr val="5F5F5F"/>
                  </a:gs>
                  <a:gs pos="100000">
                    <a:srgbClr val="5F5F5F"/>
                  </a:gs>
                </a:gsLst>
                <a:lin ang="5400000" scaled="1"/>
              </a:gradFill>
              <a:ln w="254">
                <a:solidFill>
                  <a:srgbClr val="DDDD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1" name="AutoShape 3"/>
              <p:cNvSpPr>
                <a:spLocks noChangeAspect="1" noChangeArrowheads="1" noTextEdit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8162247" y="1420441"/>
                <a:ext cx="8060004" cy="108751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/>
              <a:lstStyle/>
              <a:p>
                <a:endParaRPr lang="en-US" sz="900"/>
              </a:p>
            </p:txBody>
          </p:sp>
          <p:sp>
            <p:nvSpPr>
              <p:cNvPr id="42" name="Freeform: Shape 6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8164923" y="1468608"/>
                <a:ext cx="8015851" cy="10829628"/>
              </a:xfrm>
              <a:custGeom>
                <a:avLst/>
                <a:gdLst>
                  <a:gd name="connsiteX0" fmla="*/ 457819 w 8015851"/>
                  <a:gd name="connsiteY0" fmla="*/ 272949 h 10829628"/>
                  <a:gd name="connsiteX1" fmla="*/ 260907 w 8015851"/>
                  <a:gd name="connsiteY1" fmla="*/ 469749 h 10829628"/>
                  <a:gd name="connsiteX2" fmla="*/ 260907 w 8015851"/>
                  <a:gd name="connsiteY2" fmla="*/ 10347839 h 10829628"/>
                  <a:gd name="connsiteX3" fmla="*/ 457819 w 8015851"/>
                  <a:gd name="connsiteY3" fmla="*/ 10544639 h 10829628"/>
                  <a:gd name="connsiteX4" fmla="*/ 7559371 w 8015851"/>
                  <a:gd name="connsiteY4" fmla="*/ 10544639 h 10829628"/>
                  <a:gd name="connsiteX5" fmla="*/ 7756283 w 8015851"/>
                  <a:gd name="connsiteY5" fmla="*/ 10347839 h 10829628"/>
                  <a:gd name="connsiteX6" fmla="*/ 7756283 w 8015851"/>
                  <a:gd name="connsiteY6" fmla="*/ 469749 h 10829628"/>
                  <a:gd name="connsiteX7" fmla="*/ 7559371 w 8015851"/>
                  <a:gd name="connsiteY7" fmla="*/ 272949 h 10829628"/>
                  <a:gd name="connsiteX8" fmla="*/ 457819 w 8015851"/>
                  <a:gd name="connsiteY8" fmla="*/ 272949 h 10829628"/>
                  <a:gd name="connsiteX9" fmla="*/ 460499 w 8015851"/>
                  <a:gd name="connsiteY9" fmla="*/ 0 h 10829628"/>
                  <a:gd name="connsiteX10" fmla="*/ 7555353 w 8015851"/>
                  <a:gd name="connsiteY10" fmla="*/ 0 h 10829628"/>
                  <a:gd name="connsiteX11" fmla="*/ 8015851 w 8015851"/>
                  <a:gd name="connsiteY11" fmla="*/ 460228 h 10829628"/>
                  <a:gd name="connsiteX12" fmla="*/ 8015851 w 8015851"/>
                  <a:gd name="connsiteY12" fmla="*/ 10369401 h 10829628"/>
                  <a:gd name="connsiteX13" fmla="*/ 7555353 w 8015851"/>
                  <a:gd name="connsiteY13" fmla="*/ 10829628 h 10829628"/>
                  <a:gd name="connsiteX14" fmla="*/ 460499 w 8015851"/>
                  <a:gd name="connsiteY14" fmla="*/ 10829628 h 10829628"/>
                  <a:gd name="connsiteX15" fmla="*/ 0 w 8015851"/>
                  <a:gd name="connsiteY15" fmla="*/ 10369401 h 10829628"/>
                  <a:gd name="connsiteX16" fmla="*/ 0 w 8015851"/>
                  <a:gd name="connsiteY16" fmla="*/ 460228 h 10829628"/>
                  <a:gd name="connsiteX17" fmla="*/ 460499 w 8015851"/>
                  <a:gd name="connsiteY17" fmla="*/ 0 h 10829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15851" h="10829628">
                    <a:moveTo>
                      <a:pt x="457819" y="272949"/>
                    </a:moveTo>
                    <a:cubicBezTo>
                      <a:pt x="349835" y="272949"/>
                      <a:pt x="260907" y="361827"/>
                      <a:pt x="260907" y="469749"/>
                    </a:cubicBezTo>
                    <a:cubicBezTo>
                      <a:pt x="260907" y="469749"/>
                      <a:pt x="260907" y="469749"/>
                      <a:pt x="260907" y="10347839"/>
                    </a:cubicBezTo>
                    <a:cubicBezTo>
                      <a:pt x="260907" y="10455762"/>
                      <a:pt x="349835" y="10544639"/>
                      <a:pt x="457819" y="10544639"/>
                    </a:cubicBezTo>
                    <a:cubicBezTo>
                      <a:pt x="457819" y="10544639"/>
                      <a:pt x="457819" y="10544639"/>
                      <a:pt x="7559371" y="10544639"/>
                    </a:cubicBezTo>
                    <a:cubicBezTo>
                      <a:pt x="7667355" y="10544639"/>
                      <a:pt x="7756283" y="10455762"/>
                      <a:pt x="7756283" y="10347839"/>
                    </a:cubicBezTo>
                    <a:cubicBezTo>
                      <a:pt x="7756283" y="10347839"/>
                      <a:pt x="7756283" y="10347839"/>
                      <a:pt x="7756283" y="469749"/>
                    </a:cubicBezTo>
                    <a:cubicBezTo>
                      <a:pt x="7756283" y="361827"/>
                      <a:pt x="7667355" y="272949"/>
                      <a:pt x="7559371" y="272949"/>
                    </a:cubicBezTo>
                    <a:cubicBezTo>
                      <a:pt x="7559371" y="272949"/>
                      <a:pt x="7559371" y="272949"/>
                      <a:pt x="457819" y="272949"/>
                    </a:cubicBezTo>
                    <a:close/>
                    <a:moveTo>
                      <a:pt x="460499" y="0"/>
                    </a:moveTo>
                    <a:cubicBezTo>
                      <a:pt x="7555353" y="0"/>
                      <a:pt x="7555353" y="0"/>
                      <a:pt x="7555353" y="0"/>
                    </a:cubicBezTo>
                    <a:cubicBezTo>
                      <a:pt x="7809421" y="0"/>
                      <a:pt x="8015851" y="206309"/>
                      <a:pt x="8015851" y="460228"/>
                    </a:cubicBezTo>
                    <a:cubicBezTo>
                      <a:pt x="8015851" y="10369401"/>
                      <a:pt x="8015851" y="10369401"/>
                      <a:pt x="8015851" y="10369401"/>
                    </a:cubicBezTo>
                    <a:cubicBezTo>
                      <a:pt x="8015851" y="10623319"/>
                      <a:pt x="7809421" y="10829628"/>
                      <a:pt x="7555353" y="10829628"/>
                    </a:cubicBezTo>
                    <a:cubicBezTo>
                      <a:pt x="460499" y="10829628"/>
                      <a:pt x="460499" y="10829628"/>
                      <a:pt x="460499" y="10829628"/>
                    </a:cubicBezTo>
                    <a:cubicBezTo>
                      <a:pt x="206431" y="10829628"/>
                      <a:pt x="0" y="10623319"/>
                      <a:pt x="0" y="10369401"/>
                    </a:cubicBezTo>
                    <a:cubicBezTo>
                      <a:pt x="0" y="460228"/>
                      <a:pt x="0" y="460228"/>
                      <a:pt x="0" y="460228"/>
                    </a:cubicBezTo>
                    <a:cubicBezTo>
                      <a:pt x="0" y="206309"/>
                      <a:pt x="206431" y="0"/>
                      <a:pt x="460499" y="0"/>
                    </a:cubicBezTo>
                    <a:close/>
                  </a:path>
                </a:pathLst>
              </a:custGeom>
              <a:solidFill>
                <a:srgbClr val="111111"/>
              </a:solidFill>
              <a:ln w="25400">
                <a:noFill/>
                <a:round/>
              </a:ln>
            </p:spPr>
            <p:txBody>
              <a:bodyPr vert="horz" wrap="square" lIns="45714" tIns="22857" rIns="45714" bIns="22857" numCol="1" anchor="t" anchorCtr="0" compatLnSpc="1">
                <a:noAutofit/>
              </a:bodyPr>
              <a:lstStyle/>
              <a:p>
                <a:endParaRPr lang="en-US" sz="900"/>
              </a:p>
            </p:txBody>
          </p:sp>
          <p:sp>
            <p:nvSpPr>
              <p:cNvPr id="43" name="Rectangle: Rounded Corners 7"/>
              <p:cNvSpPr/>
              <p:nvPr>
                <p:custDataLst>
                  <p:tags r:id="rId5"/>
                </p:custDataLst>
              </p:nvPr>
            </p:nvSpPr>
            <p:spPr>
              <a:xfrm>
                <a:off x="16187588" y="3572759"/>
                <a:ext cx="45719" cy="45776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92000">
                    <a:srgbClr val="EFEFEF"/>
                  </a:gs>
                  <a:gs pos="10000">
                    <a:srgbClr val="F2F2F2"/>
                  </a:gs>
                  <a:gs pos="0">
                    <a:srgbClr val="5F5F5F"/>
                  </a:gs>
                  <a:gs pos="100000">
                    <a:srgbClr val="5F5F5F"/>
                  </a:gs>
                </a:gsLst>
                <a:lin ang="5400000" scaled="1"/>
              </a:gradFill>
              <a:ln w="254">
                <a:solidFill>
                  <a:srgbClr val="DDDD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4" name="Rectangle: Rounded Corners 8"/>
              <p:cNvSpPr/>
              <p:nvPr>
                <p:custDataLst>
                  <p:tags r:id="rId6"/>
                </p:custDataLst>
              </p:nvPr>
            </p:nvSpPr>
            <p:spPr>
              <a:xfrm rot="16200000">
                <a:off x="15069377" y="1188883"/>
                <a:ext cx="45719" cy="45776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92000">
                    <a:srgbClr val="EFEFEF"/>
                  </a:gs>
                  <a:gs pos="10000">
                    <a:srgbClr val="F2F2F2"/>
                  </a:gs>
                  <a:gs pos="0">
                    <a:srgbClr val="5F5F5F"/>
                  </a:gs>
                  <a:gs pos="100000">
                    <a:srgbClr val="5F5F5F"/>
                  </a:gs>
                </a:gsLst>
                <a:lin ang="5400000" scaled="1"/>
              </a:gradFill>
              <a:ln w="254">
                <a:solidFill>
                  <a:srgbClr val="DDDD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5" name="Freeform 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8164923" y="1468608"/>
                <a:ext cx="8015851" cy="10829628"/>
              </a:xfrm>
              <a:custGeom>
                <a:avLst/>
                <a:gdLst>
                  <a:gd name="T0" fmla="*/ 2379 w 2524"/>
                  <a:gd name="T1" fmla="*/ 3412 h 3412"/>
                  <a:gd name="T2" fmla="*/ 145 w 2524"/>
                  <a:gd name="T3" fmla="*/ 3412 h 3412"/>
                  <a:gd name="T4" fmla="*/ 0 w 2524"/>
                  <a:gd name="T5" fmla="*/ 3267 h 3412"/>
                  <a:gd name="T6" fmla="*/ 0 w 2524"/>
                  <a:gd name="T7" fmla="*/ 145 h 3412"/>
                  <a:gd name="T8" fmla="*/ 145 w 2524"/>
                  <a:gd name="T9" fmla="*/ 0 h 3412"/>
                  <a:gd name="T10" fmla="*/ 2379 w 2524"/>
                  <a:gd name="T11" fmla="*/ 0 h 3412"/>
                  <a:gd name="T12" fmla="*/ 2524 w 2524"/>
                  <a:gd name="T13" fmla="*/ 145 h 3412"/>
                  <a:gd name="T14" fmla="*/ 2524 w 2524"/>
                  <a:gd name="T15" fmla="*/ 3267 h 3412"/>
                  <a:gd name="T16" fmla="*/ 2379 w 2524"/>
                  <a:gd name="T17" fmla="*/ 3412 h 3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24" h="3412">
                    <a:moveTo>
                      <a:pt x="2379" y="3412"/>
                    </a:moveTo>
                    <a:cubicBezTo>
                      <a:pt x="145" y="3412"/>
                      <a:pt x="145" y="3412"/>
                      <a:pt x="145" y="3412"/>
                    </a:cubicBezTo>
                    <a:cubicBezTo>
                      <a:pt x="65" y="3412"/>
                      <a:pt x="0" y="3347"/>
                      <a:pt x="0" y="3267"/>
                    </a:cubicBezTo>
                    <a:cubicBezTo>
                      <a:pt x="0" y="145"/>
                      <a:pt x="0" y="145"/>
                      <a:pt x="0" y="145"/>
                    </a:cubicBezTo>
                    <a:cubicBezTo>
                      <a:pt x="0" y="65"/>
                      <a:pt x="65" y="0"/>
                      <a:pt x="145" y="0"/>
                    </a:cubicBezTo>
                    <a:cubicBezTo>
                      <a:pt x="2379" y="0"/>
                      <a:pt x="2379" y="0"/>
                      <a:pt x="2379" y="0"/>
                    </a:cubicBezTo>
                    <a:cubicBezTo>
                      <a:pt x="2459" y="0"/>
                      <a:pt x="2524" y="65"/>
                      <a:pt x="2524" y="145"/>
                    </a:cubicBezTo>
                    <a:cubicBezTo>
                      <a:pt x="2524" y="3267"/>
                      <a:pt x="2524" y="3267"/>
                      <a:pt x="2524" y="3267"/>
                    </a:cubicBezTo>
                    <a:cubicBezTo>
                      <a:pt x="2524" y="3347"/>
                      <a:pt x="2459" y="3412"/>
                      <a:pt x="2379" y="3412"/>
                    </a:cubicBezTo>
                    <a:close/>
                  </a:path>
                </a:pathLst>
              </a:custGeom>
              <a:noFill/>
              <a:ln w="57150">
                <a:gradFill>
                  <a:gsLst>
                    <a:gs pos="0">
                      <a:srgbClr val="DDDDDD"/>
                    </a:gs>
                    <a:gs pos="100000">
                      <a:srgbClr val="5F5F5F"/>
                    </a:gs>
                  </a:gsLst>
                  <a:lin ang="5400000" scaled="1"/>
                </a:gradFill>
                <a:round/>
              </a:ln>
            </p:spPr>
            <p:txBody>
              <a:bodyPr vert="horz" wrap="square" lIns="45714" tIns="22857" rIns="45714" bIns="22857" numCol="1" anchor="t" anchorCtr="0" compatLnSpc="1"/>
              <a:lstStyle/>
              <a:p>
                <a:endParaRPr lang="en-US" sz="900"/>
              </a:p>
            </p:txBody>
          </p:sp>
          <p:sp>
            <p:nvSpPr>
              <p:cNvPr id="46" name="Oval 10"/>
              <p:cNvSpPr>
                <a:spLocks noChangeAspec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12148048" y="1571443"/>
                <a:ext cx="91079" cy="91079"/>
              </a:xfrm>
              <a:prstGeom prst="ellipse">
                <a:avLst/>
              </a:prstGeom>
              <a:gradFill flip="none" rotWithShape="1">
                <a:gsLst>
                  <a:gs pos="44000">
                    <a:srgbClr val="000066"/>
                  </a:gs>
                  <a:gs pos="98230">
                    <a:srgbClr val="0066FF"/>
                  </a:gs>
                  <a:gs pos="0">
                    <a:srgbClr val="0066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1750">
                <a:solidFill>
                  <a:srgbClr val="1C1C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7" name="Oval 11"/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12383843" y="1604990"/>
                <a:ext cx="23985" cy="23985"/>
              </a:xfrm>
              <a:prstGeom prst="ellipse">
                <a:avLst/>
              </a:prstGeom>
              <a:solidFill>
                <a:srgbClr val="000000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8" name="Oval 12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12526839" y="1571443"/>
                <a:ext cx="91079" cy="91079"/>
              </a:xfrm>
              <a:prstGeom prst="ellipse">
                <a:avLst/>
              </a:prstGeom>
              <a:solidFill>
                <a:srgbClr val="000000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9" name="Oval 13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11963387" y="1579346"/>
                <a:ext cx="75272" cy="75272"/>
              </a:xfrm>
              <a:prstGeom prst="ellipse">
                <a:avLst/>
              </a:prstGeom>
              <a:solidFill>
                <a:srgbClr val="000000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0" name="Oval 14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11793825" y="1591276"/>
                <a:ext cx="51412" cy="51412"/>
              </a:xfrm>
              <a:prstGeom prst="ellipse">
                <a:avLst/>
              </a:prstGeom>
              <a:solidFill>
                <a:srgbClr val="000000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A_形状 4644"/>
          <p:cNvSpPr/>
          <p:nvPr>
            <p:custDataLst>
              <p:tags r:id="rId1"/>
            </p:custDataLst>
          </p:nvPr>
        </p:nvSpPr>
        <p:spPr>
          <a:xfrm>
            <a:off x="981635" y="2362200"/>
            <a:ext cx="10335653" cy="2133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359" extrusionOk="0">
                <a:moveTo>
                  <a:pt x="0" y="11881"/>
                </a:moveTo>
                <a:cubicBezTo>
                  <a:pt x="1060" y="7692"/>
                  <a:pt x="3310" y="5945"/>
                  <a:pt x="5254" y="7796"/>
                </a:cubicBezTo>
                <a:cubicBezTo>
                  <a:pt x="7606" y="10036"/>
                  <a:pt x="8550" y="16859"/>
                  <a:pt x="10976" y="18786"/>
                </a:cubicBezTo>
                <a:cubicBezTo>
                  <a:pt x="14518" y="21600"/>
                  <a:pt x="17361" y="13534"/>
                  <a:pt x="19648" y="5955"/>
                </a:cubicBezTo>
                <a:cubicBezTo>
                  <a:pt x="20264" y="3912"/>
                  <a:pt x="20915" y="1926"/>
                  <a:pt x="21600" y="0"/>
                </a:cubicBezTo>
              </a:path>
            </a:pathLst>
          </a:custGeom>
          <a:noFill/>
          <a:ln w="25400" cap="rnd" cmpd="sng" algn="ctr">
            <a:solidFill>
              <a:srgbClr val="A6A6A6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algn="ctr"/>
            <a:endParaRPr kern="0">
              <a:solidFill>
                <a:srgbClr val="DCC498"/>
              </a:solidFill>
              <a:latin typeface="Arial" panose="020B0604020202020204"/>
              <a:ea typeface="微软雅黑" panose="020B0503020204020204" charset="-122"/>
              <a:cs typeface="+mn-ea"/>
              <a:sym typeface="Arial" panose="020B0604020202020204"/>
            </a:endParaRPr>
          </a:p>
        </p:txBody>
      </p:sp>
      <p:sp>
        <p:nvSpPr>
          <p:cNvPr id="26" name="椭圆 25"/>
          <p:cNvSpPr>
            <a:spLocks noChangeAspect="1"/>
          </p:cNvSpPr>
          <p:nvPr/>
        </p:nvSpPr>
        <p:spPr>
          <a:xfrm>
            <a:off x="874713" y="3250681"/>
            <a:ext cx="715696" cy="715698"/>
          </a:xfrm>
          <a:prstGeom prst="ellipse">
            <a:avLst/>
          </a:prstGeom>
          <a:solidFill>
            <a:srgbClr val="E79937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cs typeface="Arial" panose="020B0604020202020204" pitchFamily="34" charset="0"/>
                <a:sym typeface="Arial" panose="020B0604020202020204"/>
              </a:rPr>
              <a:t>01</a:t>
            </a:r>
            <a:endParaRPr lang="zh-CN" altLang="en-US" b="1" i="1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27" name="椭圆 26"/>
          <p:cNvSpPr>
            <a:spLocks noChangeAspect="1"/>
          </p:cNvSpPr>
          <p:nvPr/>
        </p:nvSpPr>
        <p:spPr>
          <a:xfrm>
            <a:off x="4106490" y="3250681"/>
            <a:ext cx="715696" cy="715698"/>
          </a:xfrm>
          <a:prstGeom prst="ellipse">
            <a:avLst/>
          </a:prstGeom>
          <a:solidFill>
            <a:srgbClr val="E79937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cs typeface="Arial" panose="020B0604020202020204" pitchFamily="34" charset="0"/>
                <a:sym typeface="Arial" panose="020B0604020202020204"/>
              </a:rPr>
              <a:t>02</a:t>
            </a:r>
            <a:endParaRPr lang="zh-CN" altLang="en-US" b="1" i="1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28" name="椭圆 27"/>
          <p:cNvSpPr>
            <a:spLocks noChangeAspect="1"/>
          </p:cNvSpPr>
          <p:nvPr/>
        </p:nvSpPr>
        <p:spPr>
          <a:xfrm>
            <a:off x="7526525" y="4011438"/>
            <a:ext cx="715696" cy="715698"/>
          </a:xfrm>
          <a:prstGeom prst="ellipse">
            <a:avLst/>
          </a:prstGeom>
          <a:solidFill>
            <a:srgbClr val="E79937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 dirty="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cs typeface="Arial" panose="020B0604020202020204" pitchFamily="34" charset="0"/>
                <a:sym typeface="Arial" panose="020B0604020202020204"/>
              </a:rPr>
              <a:t>03</a:t>
            </a:r>
            <a:endParaRPr lang="zh-CN" altLang="en-US" b="1" i="1" dirty="0">
              <a:solidFill>
                <a:schemeClr val="bg1"/>
              </a:solidFill>
              <a:latin typeface="Arial" panose="020B0604020202020204"/>
              <a:ea typeface="微软雅黑" panose="020B0503020204020204" charset="-122"/>
              <a:cs typeface="Arial" panose="020B0604020202020204" pitchFamily="34" charset="0"/>
              <a:sym typeface="Arial" panose="020B0604020202020204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413435" y="3607073"/>
            <a:ext cx="4526915" cy="3085465"/>
            <a:chOff x="7553224" y="3702585"/>
            <a:chExt cx="4526915" cy="3085465"/>
          </a:xfrm>
        </p:grpSpPr>
        <p:sp>
          <p:nvSpPr>
            <p:cNvPr id="31" name="矩形 30"/>
            <p:cNvSpPr/>
            <p:nvPr/>
          </p:nvSpPr>
          <p:spPr>
            <a:xfrm>
              <a:off x="7553224" y="3702585"/>
              <a:ext cx="2414320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GB" altLang="zh-C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charset="-122"/>
                  <a:cs typeface="Arial" panose="020B0604020202020204" pitchFamily="34" charset="0"/>
                  <a:sym typeface="Arial" panose="020B0604020202020204"/>
                </a:rPr>
                <a:t>ALS算法</a:t>
              </a:r>
              <a:endParaRPr lang="en-US" altLang="zh-CN" sz="1600" b="1" kern="0" dirty="0">
                <a:ln w="12700" cap="flat">
                  <a:noFill/>
                  <a:miter lim="800000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553224" y="4111525"/>
              <a:ext cx="4526915" cy="2676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charset="-122"/>
                  <a:cs typeface="Arial" panose="020B0604020202020204" pitchFamily="34" charset="0"/>
                  <a:sym typeface="Arial" panose="020B0604020202020204"/>
                </a:rPr>
                <a:t>Spark MLlib 的ALS算法，根据随机生成的20000条用户数据进行推荐模型训练。训练好矩阵模型后，根据模型给每个用户推荐12部预测评分最高的电影，即基于用户推荐的电影，把结果存入数据库中。还可以从训练好的模型中获得电影的特征值，用于计算电影与电影之间的相似度（通过余弦夹角来计算），列出与每部电影最相似的12部电影，即基于电影之间的相似度推荐的电影，并把结果存入数据库中。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318293" y="1226865"/>
            <a:ext cx="4219866" cy="2115621"/>
            <a:chOff x="7553224" y="3702585"/>
            <a:chExt cx="4219866" cy="2115621"/>
          </a:xfrm>
        </p:grpSpPr>
        <p:sp>
          <p:nvSpPr>
            <p:cNvPr id="34" name="矩形 33"/>
            <p:cNvSpPr/>
            <p:nvPr/>
          </p:nvSpPr>
          <p:spPr>
            <a:xfrm>
              <a:off x="7553224" y="3702585"/>
              <a:ext cx="3688715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600" b="1" kern="0" dirty="0">
                  <a:ln w="3175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微软雅黑" panose="020B0503020204020204" charset="-122"/>
                  <a:cs typeface="+mj-lt"/>
                  <a:sym typeface="Arial" panose="020B0604020202020204"/>
                </a:rPr>
                <a:t>“</a:t>
              </a:r>
              <a:r>
                <a:rPr lang="zh-CN" altLang="en-US" sz="1600" b="1" kern="0" dirty="0">
                  <a:ln w="3175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微软雅黑" panose="020B0503020204020204" charset="-122"/>
                  <a:cs typeface="+mj-lt"/>
                  <a:sym typeface="Arial" panose="020B0604020202020204"/>
                </a:rPr>
                <a:t>电影热度排行</a:t>
              </a:r>
              <a:r>
                <a:rPr lang="en-US" altLang="zh-CN" sz="1600" b="1" kern="0" dirty="0">
                  <a:ln w="3175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微软雅黑" panose="020B0503020204020204" charset="-122"/>
                  <a:cs typeface="+mj-lt"/>
                  <a:sym typeface="Arial" panose="020B0604020202020204"/>
                </a:rPr>
                <a:t>top10”</a:t>
              </a:r>
              <a:r>
                <a:rPr lang="zh-CN" altLang="en-US" sz="1600" b="1" kern="0" dirty="0">
                  <a:ln w="3175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微软雅黑" panose="020B0503020204020204" charset="-122"/>
                  <a:cs typeface="+mj-lt"/>
                  <a:sym typeface="Arial" panose="020B0604020202020204"/>
                </a:rPr>
                <a:t>创新的业务流程：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7553224" y="4111326"/>
              <a:ext cx="4219866" cy="1706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en-GB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charset="-122"/>
                  <a:cs typeface="Arial" panose="020B0604020202020204" pitchFamily="34" charset="0"/>
                  <a:sym typeface="Arial" panose="020B0604020202020204"/>
                </a:rPr>
                <a:t>S</a:t>
              </a:r>
              <a:r>
                <a:rPr kumimoji="1" lang="en-GB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charset="-122"/>
                  <a:cs typeface="Arial" panose="020B0604020202020204" pitchFamily="34" charset="0"/>
                  <a:sym typeface="Arial" panose="020B0604020202020204"/>
                </a:rPr>
                <a:t>park系统作为生产者，不断生成数据模拟用户给电影打分，并发送到kafka，spark streaming作为消费者，</a:t>
              </a:r>
              <a:r>
                <a:rPr kumimoji="1" lang="zh-CN" altLang="en-GB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charset="-122"/>
                  <a:cs typeface="Arial" panose="020B0604020202020204" pitchFamily="34" charset="0"/>
                  <a:sym typeface="Arial" panose="020B0604020202020204"/>
                </a:rPr>
                <a:t>从</a:t>
              </a:r>
              <a:r>
                <a:rPr kumimoji="1"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charset="-122"/>
                  <a:cs typeface="Arial" panose="020B0604020202020204" pitchFamily="34" charset="0"/>
                  <a:sym typeface="Arial" panose="020B0604020202020204"/>
                </a:rPr>
                <a:t>kafka</a:t>
              </a:r>
              <a:r>
                <a:rPr kumimoji="1" lang="en-GB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charset="-122"/>
                  <a:cs typeface="Arial" panose="020B0604020202020204" pitchFamily="34" charset="0"/>
                  <a:sym typeface="Arial" panose="020B0604020202020204"/>
                </a:rPr>
                <a:t>实时读取数据流，并实时统计分析电影热度，即每部电影的评分人数，并把结果保存到MySQL数据库，每隔10s更新。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485145" y="4832402"/>
            <a:ext cx="4219866" cy="1469191"/>
            <a:chOff x="7553224" y="3702585"/>
            <a:chExt cx="4219866" cy="1469191"/>
          </a:xfrm>
        </p:grpSpPr>
        <p:sp>
          <p:nvSpPr>
            <p:cNvPr id="40" name="矩形 39"/>
            <p:cNvSpPr/>
            <p:nvPr/>
          </p:nvSpPr>
          <p:spPr>
            <a:xfrm>
              <a:off x="7553224" y="3702585"/>
              <a:ext cx="2801620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600" b="1" kern="0" dirty="0">
                  <a:ln w="3175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sym typeface="Arial" panose="020B0604020202020204"/>
                </a:rPr>
                <a:t>项目界面巧妙的色彩搭配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7553224" y="4111326"/>
              <a:ext cx="4219866" cy="1060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GB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  <a:sym typeface="Arial" panose="020B0604020202020204"/>
                </a:rPr>
                <a:t>界面采用棕黄色作为主颜色基调，背景独出心裁给人舒服的视觉感受。从而使得纯白的的功能界面更为突出。给用户尽可能提供了最好的使用体验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25450" y="424815"/>
            <a:ext cx="5914390" cy="1137285"/>
            <a:chOff x="670" y="669"/>
            <a:chExt cx="9314" cy="1791"/>
          </a:xfrm>
        </p:grpSpPr>
        <p:sp>
          <p:nvSpPr>
            <p:cNvPr id="2" name="!!test"/>
            <p:cNvSpPr txBox="1"/>
            <p:nvPr>
              <p:custDataLst>
                <p:tags r:id="rId2"/>
              </p:custDataLst>
            </p:nvPr>
          </p:nvSpPr>
          <p:spPr>
            <a:xfrm>
              <a:off x="1120" y="669"/>
              <a:ext cx="8864" cy="1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228600">
                <a:defRPr/>
              </a:pPr>
              <a:r>
                <a:rPr lang="zh-CN" altLang="en-US" sz="44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创新技术特色介绍</a:t>
              </a:r>
              <a:endParaRPr lang="en-US" altLang="zh-CN" sz="4400" b="1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defTabSz="228600">
                <a:defRPr/>
              </a:pPr>
              <a:endParaRPr lang="en-US" altLang="zh-CN" sz="24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 panose="020B0400000000000000" pitchFamily="34" charset="-122"/>
                <a:ea typeface="思源黑体 CN Normal" panose="020B0400000000000000" pitchFamily="34" charset="-122"/>
                <a:cs typeface="Open Sans Extrabold" panose="020B0906030804020204" pitchFamily="34" charset="0"/>
                <a:sym typeface="FZHei-B01S" panose="02010601030101010101" pitchFamily="2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70" y="1065"/>
              <a:ext cx="449" cy="435"/>
              <a:chOff x="2282" y="3725"/>
              <a:chExt cx="449" cy="435"/>
            </a:xfrm>
          </p:grpSpPr>
          <p:sp>
            <p:nvSpPr>
              <p:cNvPr id="3" name="矩形 2"/>
              <p:cNvSpPr/>
              <p:nvPr>
                <p:custDataLst>
                  <p:tags r:id="rId3"/>
                </p:custDataLst>
              </p:nvPr>
            </p:nvSpPr>
            <p:spPr>
              <a:xfrm>
                <a:off x="2282" y="3725"/>
                <a:ext cx="354" cy="30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8" name="矩形 17"/>
              <p:cNvSpPr/>
              <p:nvPr>
                <p:custDataLst>
                  <p:tags r:id="rId4"/>
                </p:custDataLst>
              </p:nvPr>
            </p:nvSpPr>
            <p:spPr>
              <a:xfrm>
                <a:off x="2377" y="3854"/>
                <a:ext cx="355" cy="306"/>
              </a:xfrm>
              <a:prstGeom prst="rect">
                <a:avLst/>
              </a:prstGeom>
              <a:solidFill>
                <a:srgbClr val="E799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6" grpId="0" bldLvl="0" animBg="1"/>
      <p:bldP spid="27" grpId="0" bldLvl="0" animBg="1"/>
      <p:bldP spid="28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/>
          <p:nvPr/>
        </p:nvSpPr>
        <p:spPr>
          <a:xfrm rot="19560431">
            <a:off x="-7547112" y="1069258"/>
            <a:ext cx="28454628" cy="4719484"/>
          </a:xfrm>
          <a:prstGeom prst="rect">
            <a:avLst/>
          </a:prstGeom>
          <a:solidFill>
            <a:srgbClr val="E79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6511290" y="2251075"/>
            <a:ext cx="4501515" cy="3341370"/>
          </a:xfrm>
          <a:prstGeom prst="round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/>
          <p:cNvSpPr/>
          <p:nvPr/>
        </p:nvSpPr>
        <p:spPr>
          <a:xfrm>
            <a:off x="1007110" y="2317750"/>
            <a:ext cx="4291965" cy="2596515"/>
          </a:xfrm>
          <a:prstGeom prst="round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4256" y="2425586"/>
            <a:ext cx="4163287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sz="2000" dirty="0">
                <a:latin typeface="微软雅黑" panose="020B0503020204020204" charset="-122"/>
                <a:ea typeface="微软雅黑" panose="020B0503020204020204" charset="-122"/>
              </a:rPr>
              <a:t>电影是一种广受欢迎的娱乐形式。然而，随时间的推移,电影资源逐渐扩大,使得人们难以从中找出自己感兴趣的影片。对于这种信息超载的问题,推荐系统就是一种不错的</a:t>
            </a:r>
            <a:r>
              <a:rPr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解决方案。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928269" y="1666182"/>
            <a:ext cx="181593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3200" b="1" dirty="0">
                <a:latin typeface="+mj-lt"/>
              </a:rPr>
              <a:t>解决方案</a:t>
            </a:r>
            <a:endParaRPr lang="en-US" sz="3200" b="1" dirty="0">
              <a:latin typeface="+mj-lt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6020418" y="2529855"/>
            <a:ext cx="0" cy="1537969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  <a:effectLst>
            <a:outerShdw dist="12700" dir="10800000" algn="t" rotWithShape="0">
              <a:schemeClr val="accent1">
                <a:lumMod val="40000"/>
                <a:lumOff val="6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21"/>
          <p:cNvSpPr txBox="1"/>
          <p:nvPr/>
        </p:nvSpPr>
        <p:spPr>
          <a:xfrm>
            <a:off x="1074256" y="1666182"/>
            <a:ext cx="327433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3200" b="1" dirty="0">
                <a:latin typeface="+mj-lt"/>
              </a:rPr>
              <a:t>背景介绍</a:t>
            </a:r>
            <a:endParaRPr lang="en-US" sz="3200" b="1" dirty="0">
              <a:latin typeface="+mj-lt"/>
            </a:endParaRPr>
          </a:p>
        </p:txBody>
      </p:sp>
      <p:sp>
        <p:nvSpPr>
          <p:cNvPr id="4" name="TextBox 20"/>
          <p:cNvSpPr txBox="1"/>
          <p:nvPr/>
        </p:nvSpPr>
        <p:spPr>
          <a:xfrm>
            <a:off x="6680202" y="2350334"/>
            <a:ext cx="4163283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本项目是一个基于Spark的</a:t>
            </a:r>
            <a:r>
              <a:rPr sz="2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电影推荐系统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。Spark是一个用于处理大规模数据集的框架，可以处理大量的数据并提供快速的处理速度。通过使用协同过滤算法，该系统可以分析用户历史行为和电影属性等信息，为用户推荐他们可能感兴趣的电影。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Freeform 5"/>
          <p:cNvSpPr/>
          <p:nvPr/>
        </p:nvSpPr>
        <p:spPr bwMode="auto">
          <a:xfrm>
            <a:off x="1249464" y="1208406"/>
            <a:ext cx="243225" cy="243225"/>
          </a:xfrm>
          <a:custGeom>
            <a:avLst/>
            <a:gdLst>
              <a:gd name="T0" fmla="*/ 0 w 1058"/>
              <a:gd name="T1" fmla="*/ 1058 h 1058"/>
              <a:gd name="T2" fmla="*/ 0 w 1058"/>
              <a:gd name="T3" fmla="*/ 0 h 1058"/>
              <a:gd name="T4" fmla="*/ 1058 w 1058"/>
              <a:gd name="T5" fmla="*/ 0 h 10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58" h="1058">
                <a:moveTo>
                  <a:pt x="0" y="1058"/>
                </a:moveTo>
                <a:lnTo>
                  <a:pt x="0" y="0"/>
                </a:lnTo>
                <a:lnTo>
                  <a:pt x="1058" y="0"/>
                </a:lnTo>
              </a:path>
            </a:pathLst>
          </a:custGeom>
          <a:noFill/>
          <a:ln w="77788" cap="flat">
            <a:solidFill>
              <a:srgbClr val="31DCDC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45714" tIns="22857" rIns="45714" bIns="22857" numCol="1" anchor="t" anchorCtr="0" compatLnSpc="1"/>
          <a:lstStyle/>
          <a:p>
            <a:endParaRPr lang="en-US" sz="7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/>
          <p:nvPr/>
        </p:nvSpPr>
        <p:spPr>
          <a:xfrm rot="19560431">
            <a:off x="-7615653" y="1034620"/>
            <a:ext cx="28454628" cy="4719484"/>
          </a:xfrm>
          <a:prstGeom prst="rect">
            <a:avLst/>
          </a:prstGeom>
          <a:solidFill>
            <a:srgbClr val="E79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!!test"/>
          <p:cNvSpPr txBox="1"/>
          <p:nvPr>
            <p:custDataLst>
              <p:tags r:id="rId1"/>
            </p:custDataLst>
          </p:nvPr>
        </p:nvSpPr>
        <p:spPr>
          <a:xfrm>
            <a:off x="1781841" y="4187604"/>
            <a:ext cx="3689368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600">
              <a:defRPr/>
            </a:pPr>
            <a:r>
              <a:rPr lang="en-US" sz="44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02</a:t>
            </a:r>
            <a:r>
              <a:rPr lang="zh-CN" altLang="en-US" sz="4400" b="1" dirty="0">
                <a:latin typeface="微软雅黑" panose="020B0503020204020204" charset="-122"/>
                <a:ea typeface="微软雅黑" panose="020B0503020204020204" charset="-122"/>
                <a:cs typeface="Open Sans Extrabold" panose="020B0906030804020204" pitchFamily="34" charset="0"/>
              </a:rPr>
              <a:t>开发介绍</a:t>
            </a:r>
          </a:p>
        </p:txBody>
      </p:sp>
      <p:grpSp>
        <p:nvGrpSpPr>
          <p:cNvPr id="52" name="组合 51"/>
          <p:cNvGrpSpPr/>
          <p:nvPr/>
        </p:nvGrpSpPr>
        <p:grpSpPr>
          <a:xfrm>
            <a:off x="5230495" y="2580005"/>
            <a:ext cx="7920990" cy="8606790"/>
            <a:chOff x="7648" y="4105"/>
            <a:chExt cx="12474" cy="13554"/>
          </a:xfrm>
        </p:grpSpPr>
        <p:pic>
          <p:nvPicPr>
            <p:cNvPr id="51" name="图片 50" descr="QQ图片20230507231422"/>
            <p:cNvPicPr>
              <a:picLocks noChangeAspect="1"/>
            </p:cNvPicPr>
            <p:nvPr/>
          </p:nvPicPr>
          <p:blipFill>
            <a:blip r:embed="rId14"/>
            <a:srcRect t="9125"/>
            <a:stretch>
              <a:fillRect/>
            </a:stretch>
          </p:blipFill>
          <p:spPr>
            <a:xfrm>
              <a:off x="7910" y="4438"/>
              <a:ext cx="11939" cy="6782"/>
            </a:xfrm>
            <a:prstGeom prst="rect">
              <a:avLst/>
            </a:prstGeom>
          </p:spPr>
        </p:pic>
        <p:grpSp>
          <p:nvGrpSpPr>
            <p:cNvPr id="39" name="Group 3"/>
            <p:cNvGrpSpPr>
              <a:grpSpLocks noChangeAspect="1"/>
            </p:cNvGrpSpPr>
            <p:nvPr/>
          </p:nvGrpSpPr>
          <p:grpSpPr>
            <a:xfrm>
              <a:off x="7648" y="4105"/>
              <a:ext cx="12475" cy="13555"/>
              <a:chOff x="8162247" y="1394903"/>
              <a:chExt cx="8071060" cy="10903333"/>
            </a:xfrm>
          </p:grpSpPr>
          <p:sp>
            <p:nvSpPr>
              <p:cNvPr id="40" name="Rectangle: Rounded Corners 4"/>
              <p:cNvSpPr/>
              <p:nvPr>
                <p:custDataLst>
                  <p:tags r:id="rId2"/>
                </p:custDataLst>
              </p:nvPr>
            </p:nvSpPr>
            <p:spPr>
              <a:xfrm>
                <a:off x="16187588" y="2861559"/>
                <a:ext cx="45719" cy="45776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92000">
                    <a:srgbClr val="EFEFEF"/>
                  </a:gs>
                  <a:gs pos="10000">
                    <a:srgbClr val="F2F2F2"/>
                  </a:gs>
                  <a:gs pos="0">
                    <a:srgbClr val="5F5F5F"/>
                  </a:gs>
                  <a:gs pos="100000">
                    <a:srgbClr val="5F5F5F"/>
                  </a:gs>
                </a:gsLst>
                <a:lin ang="5400000" scaled="1"/>
              </a:gradFill>
              <a:ln w="254">
                <a:solidFill>
                  <a:srgbClr val="DDDD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1" name="AutoShape 3"/>
              <p:cNvSpPr>
                <a:spLocks noChangeAspect="1" noChangeArrowheads="1" noTextEdit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8162247" y="1420441"/>
                <a:ext cx="8060004" cy="108751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45714" tIns="22857" rIns="45714" bIns="22857" numCol="1" anchor="t" anchorCtr="0" compatLnSpc="1"/>
              <a:lstStyle/>
              <a:p>
                <a:endParaRPr lang="en-US" sz="900"/>
              </a:p>
            </p:txBody>
          </p:sp>
          <p:sp>
            <p:nvSpPr>
              <p:cNvPr id="42" name="Freeform: Shape 6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8164923" y="1468608"/>
                <a:ext cx="8015851" cy="10829628"/>
              </a:xfrm>
              <a:custGeom>
                <a:avLst/>
                <a:gdLst>
                  <a:gd name="connsiteX0" fmla="*/ 457819 w 8015851"/>
                  <a:gd name="connsiteY0" fmla="*/ 272949 h 10829628"/>
                  <a:gd name="connsiteX1" fmla="*/ 260907 w 8015851"/>
                  <a:gd name="connsiteY1" fmla="*/ 469749 h 10829628"/>
                  <a:gd name="connsiteX2" fmla="*/ 260907 w 8015851"/>
                  <a:gd name="connsiteY2" fmla="*/ 10347839 h 10829628"/>
                  <a:gd name="connsiteX3" fmla="*/ 457819 w 8015851"/>
                  <a:gd name="connsiteY3" fmla="*/ 10544639 h 10829628"/>
                  <a:gd name="connsiteX4" fmla="*/ 7559371 w 8015851"/>
                  <a:gd name="connsiteY4" fmla="*/ 10544639 h 10829628"/>
                  <a:gd name="connsiteX5" fmla="*/ 7756283 w 8015851"/>
                  <a:gd name="connsiteY5" fmla="*/ 10347839 h 10829628"/>
                  <a:gd name="connsiteX6" fmla="*/ 7756283 w 8015851"/>
                  <a:gd name="connsiteY6" fmla="*/ 469749 h 10829628"/>
                  <a:gd name="connsiteX7" fmla="*/ 7559371 w 8015851"/>
                  <a:gd name="connsiteY7" fmla="*/ 272949 h 10829628"/>
                  <a:gd name="connsiteX8" fmla="*/ 457819 w 8015851"/>
                  <a:gd name="connsiteY8" fmla="*/ 272949 h 10829628"/>
                  <a:gd name="connsiteX9" fmla="*/ 460499 w 8015851"/>
                  <a:gd name="connsiteY9" fmla="*/ 0 h 10829628"/>
                  <a:gd name="connsiteX10" fmla="*/ 7555353 w 8015851"/>
                  <a:gd name="connsiteY10" fmla="*/ 0 h 10829628"/>
                  <a:gd name="connsiteX11" fmla="*/ 8015851 w 8015851"/>
                  <a:gd name="connsiteY11" fmla="*/ 460228 h 10829628"/>
                  <a:gd name="connsiteX12" fmla="*/ 8015851 w 8015851"/>
                  <a:gd name="connsiteY12" fmla="*/ 10369401 h 10829628"/>
                  <a:gd name="connsiteX13" fmla="*/ 7555353 w 8015851"/>
                  <a:gd name="connsiteY13" fmla="*/ 10829628 h 10829628"/>
                  <a:gd name="connsiteX14" fmla="*/ 460499 w 8015851"/>
                  <a:gd name="connsiteY14" fmla="*/ 10829628 h 10829628"/>
                  <a:gd name="connsiteX15" fmla="*/ 0 w 8015851"/>
                  <a:gd name="connsiteY15" fmla="*/ 10369401 h 10829628"/>
                  <a:gd name="connsiteX16" fmla="*/ 0 w 8015851"/>
                  <a:gd name="connsiteY16" fmla="*/ 460228 h 10829628"/>
                  <a:gd name="connsiteX17" fmla="*/ 460499 w 8015851"/>
                  <a:gd name="connsiteY17" fmla="*/ 0 h 10829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15851" h="10829628">
                    <a:moveTo>
                      <a:pt x="457819" y="272949"/>
                    </a:moveTo>
                    <a:cubicBezTo>
                      <a:pt x="349835" y="272949"/>
                      <a:pt x="260907" y="361827"/>
                      <a:pt x="260907" y="469749"/>
                    </a:cubicBezTo>
                    <a:cubicBezTo>
                      <a:pt x="260907" y="469749"/>
                      <a:pt x="260907" y="469749"/>
                      <a:pt x="260907" y="10347839"/>
                    </a:cubicBezTo>
                    <a:cubicBezTo>
                      <a:pt x="260907" y="10455762"/>
                      <a:pt x="349835" y="10544639"/>
                      <a:pt x="457819" y="10544639"/>
                    </a:cubicBezTo>
                    <a:cubicBezTo>
                      <a:pt x="457819" y="10544639"/>
                      <a:pt x="457819" y="10544639"/>
                      <a:pt x="7559371" y="10544639"/>
                    </a:cubicBezTo>
                    <a:cubicBezTo>
                      <a:pt x="7667355" y="10544639"/>
                      <a:pt x="7756283" y="10455762"/>
                      <a:pt x="7756283" y="10347839"/>
                    </a:cubicBezTo>
                    <a:cubicBezTo>
                      <a:pt x="7756283" y="10347839"/>
                      <a:pt x="7756283" y="10347839"/>
                      <a:pt x="7756283" y="469749"/>
                    </a:cubicBezTo>
                    <a:cubicBezTo>
                      <a:pt x="7756283" y="361827"/>
                      <a:pt x="7667355" y="272949"/>
                      <a:pt x="7559371" y="272949"/>
                    </a:cubicBezTo>
                    <a:cubicBezTo>
                      <a:pt x="7559371" y="272949"/>
                      <a:pt x="7559371" y="272949"/>
                      <a:pt x="457819" y="272949"/>
                    </a:cubicBezTo>
                    <a:close/>
                    <a:moveTo>
                      <a:pt x="460499" y="0"/>
                    </a:moveTo>
                    <a:cubicBezTo>
                      <a:pt x="7555353" y="0"/>
                      <a:pt x="7555353" y="0"/>
                      <a:pt x="7555353" y="0"/>
                    </a:cubicBezTo>
                    <a:cubicBezTo>
                      <a:pt x="7809421" y="0"/>
                      <a:pt x="8015851" y="206309"/>
                      <a:pt x="8015851" y="460228"/>
                    </a:cubicBezTo>
                    <a:cubicBezTo>
                      <a:pt x="8015851" y="10369401"/>
                      <a:pt x="8015851" y="10369401"/>
                      <a:pt x="8015851" y="10369401"/>
                    </a:cubicBezTo>
                    <a:cubicBezTo>
                      <a:pt x="8015851" y="10623319"/>
                      <a:pt x="7809421" y="10829628"/>
                      <a:pt x="7555353" y="10829628"/>
                    </a:cubicBezTo>
                    <a:cubicBezTo>
                      <a:pt x="460499" y="10829628"/>
                      <a:pt x="460499" y="10829628"/>
                      <a:pt x="460499" y="10829628"/>
                    </a:cubicBezTo>
                    <a:cubicBezTo>
                      <a:pt x="206431" y="10829628"/>
                      <a:pt x="0" y="10623319"/>
                      <a:pt x="0" y="10369401"/>
                    </a:cubicBezTo>
                    <a:cubicBezTo>
                      <a:pt x="0" y="460228"/>
                      <a:pt x="0" y="460228"/>
                      <a:pt x="0" y="460228"/>
                    </a:cubicBezTo>
                    <a:cubicBezTo>
                      <a:pt x="0" y="206309"/>
                      <a:pt x="206431" y="0"/>
                      <a:pt x="460499" y="0"/>
                    </a:cubicBezTo>
                    <a:close/>
                  </a:path>
                </a:pathLst>
              </a:custGeom>
              <a:solidFill>
                <a:srgbClr val="111111"/>
              </a:solidFill>
              <a:ln w="25400">
                <a:noFill/>
                <a:round/>
              </a:ln>
            </p:spPr>
            <p:txBody>
              <a:bodyPr vert="horz" wrap="square" lIns="45714" tIns="22857" rIns="45714" bIns="22857" numCol="1" anchor="t" anchorCtr="0" compatLnSpc="1">
                <a:noAutofit/>
              </a:bodyPr>
              <a:lstStyle/>
              <a:p>
                <a:endParaRPr lang="en-US" sz="900"/>
              </a:p>
            </p:txBody>
          </p:sp>
          <p:sp>
            <p:nvSpPr>
              <p:cNvPr id="43" name="Rectangle: Rounded Corners 7"/>
              <p:cNvSpPr/>
              <p:nvPr>
                <p:custDataLst>
                  <p:tags r:id="rId5"/>
                </p:custDataLst>
              </p:nvPr>
            </p:nvSpPr>
            <p:spPr>
              <a:xfrm>
                <a:off x="16187588" y="3572759"/>
                <a:ext cx="45719" cy="45776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92000">
                    <a:srgbClr val="EFEFEF"/>
                  </a:gs>
                  <a:gs pos="10000">
                    <a:srgbClr val="F2F2F2"/>
                  </a:gs>
                  <a:gs pos="0">
                    <a:srgbClr val="5F5F5F"/>
                  </a:gs>
                  <a:gs pos="100000">
                    <a:srgbClr val="5F5F5F"/>
                  </a:gs>
                </a:gsLst>
                <a:lin ang="5400000" scaled="1"/>
              </a:gradFill>
              <a:ln w="254">
                <a:solidFill>
                  <a:srgbClr val="DDDD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4" name="Rectangle: Rounded Corners 8"/>
              <p:cNvSpPr/>
              <p:nvPr>
                <p:custDataLst>
                  <p:tags r:id="rId6"/>
                </p:custDataLst>
              </p:nvPr>
            </p:nvSpPr>
            <p:spPr>
              <a:xfrm rot="16200000">
                <a:off x="15069377" y="1188883"/>
                <a:ext cx="45719" cy="45776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92000">
                    <a:srgbClr val="EFEFEF"/>
                  </a:gs>
                  <a:gs pos="10000">
                    <a:srgbClr val="F2F2F2"/>
                  </a:gs>
                  <a:gs pos="0">
                    <a:srgbClr val="5F5F5F"/>
                  </a:gs>
                  <a:gs pos="100000">
                    <a:srgbClr val="5F5F5F"/>
                  </a:gs>
                </a:gsLst>
                <a:lin ang="5400000" scaled="1"/>
              </a:gradFill>
              <a:ln w="254">
                <a:solidFill>
                  <a:srgbClr val="DDDDD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5" name="Freeform 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8164923" y="1468608"/>
                <a:ext cx="8015851" cy="10829628"/>
              </a:xfrm>
              <a:custGeom>
                <a:avLst/>
                <a:gdLst>
                  <a:gd name="T0" fmla="*/ 2379 w 2524"/>
                  <a:gd name="T1" fmla="*/ 3412 h 3412"/>
                  <a:gd name="T2" fmla="*/ 145 w 2524"/>
                  <a:gd name="T3" fmla="*/ 3412 h 3412"/>
                  <a:gd name="T4" fmla="*/ 0 w 2524"/>
                  <a:gd name="T5" fmla="*/ 3267 h 3412"/>
                  <a:gd name="T6" fmla="*/ 0 w 2524"/>
                  <a:gd name="T7" fmla="*/ 145 h 3412"/>
                  <a:gd name="T8" fmla="*/ 145 w 2524"/>
                  <a:gd name="T9" fmla="*/ 0 h 3412"/>
                  <a:gd name="T10" fmla="*/ 2379 w 2524"/>
                  <a:gd name="T11" fmla="*/ 0 h 3412"/>
                  <a:gd name="T12" fmla="*/ 2524 w 2524"/>
                  <a:gd name="T13" fmla="*/ 145 h 3412"/>
                  <a:gd name="T14" fmla="*/ 2524 w 2524"/>
                  <a:gd name="T15" fmla="*/ 3267 h 3412"/>
                  <a:gd name="T16" fmla="*/ 2379 w 2524"/>
                  <a:gd name="T17" fmla="*/ 3412 h 3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24" h="3412">
                    <a:moveTo>
                      <a:pt x="2379" y="3412"/>
                    </a:moveTo>
                    <a:cubicBezTo>
                      <a:pt x="145" y="3412"/>
                      <a:pt x="145" y="3412"/>
                      <a:pt x="145" y="3412"/>
                    </a:cubicBezTo>
                    <a:cubicBezTo>
                      <a:pt x="65" y="3412"/>
                      <a:pt x="0" y="3347"/>
                      <a:pt x="0" y="3267"/>
                    </a:cubicBezTo>
                    <a:cubicBezTo>
                      <a:pt x="0" y="145"/>
                      <a:pt x="0" y="145"/>
                      <a:pt x="0" y="145"/>
                    </a:cubicBezTo>
                    <a:cubicBezTo>
                      <a:pt x="0" y="65"/>
                      <a:pt x="65" y="0"/>
                      <a:pt x="145" y="0"/>
                    </a:cubicBezTo>
                    <a:cubicBezTo>
                      <a:pt x="2379" y="0"/>
                      <a:pt x="2379" y="0"/>
                      <a:pt x="2379" y="0"/>
                    </a:cubicBezTo>
                    <a:cubicBezTo>
                      <a:pt x="2459" y="0"/>
                      <a:pt x="2524" y="65"/>
                      <a:pt x="2524" y="145"/>
                    </a:cubicBezTo>
                    <a:cubicBezTo>
                      <a:pt x="2524" y="3267"/>
                      <a:pt x="2524" y="3267"/>
                      <a:pt x="2524" y="3267"/>
                    </a:cubicBezTo>
                    <a:cubicBezTo>
                      <a:pt x="2524" y="3347"/>
                      <a:pt x="2459" y="3412"/>
                      <a:pt x="2379" y="3412"/>
                    </a:cubicBezTo>
                    <a:close/>
                  </a:path>
                </a:pathLst>
              </a:custGeom>
              <a:noFill/>
              <a:ln w="57150">
                <a:gradFill>
                  <a:gsLst>
                    <a:gs pos="0">
                      <a:srgbClr val="DDDDDD"/>
                    </a:gs>
                    <a:gs pos="100000">
                      <a:srgbClr val="5F5F5F"/>
                    </a:gs>
                  </a:gsLst>
                  <a:lin ang="5400000" scaled="1"/>
                </a:gradFill>
                <a:round/>
              </a:ln>
            </p:spPr>
            <p:txBody>
              <a:bodyPr vert="horz" wrap="square" lIns="45714" tIns="22857" rIns="45714" bIns="22857" numCol="1" anchor="t" anchorCtr="0" compatLnSpc="1"/>
              <a:lstStyle/>
              <a:p>
                <a:endParaRPr lang="en-US" sz="900"/>
              </a:p>
            </p:txBody>
          </p:sp>
          <p:sp>
            <p:nvSpPr>
              <p:cNvPr id="46" name="Oval 10"/>
              <p:cNvSpPr>
                <a:spLocks noChangeAspec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12148048" y="1571443"/>
                <a:ext cx="91079" cy="91079"/>
              </a:xfrm>
              <a:prstGeom prst="ellipse">
                <a:avLst/>
              </a:prstGeom>
              <a:gradFill flip="none" rotWithShape="1">
                <a:gsLst>
                  <a:gs pos="44000">
                    <a:srgbClr val="000066"/>
                  </a:gs>
                  <a:gs pos="98230">
                    <a:srgbClr val="0066FF"/>
                  </a:gs>
                  <a:gs pos="0">
                    <a:srgbClr val="0066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1750">
                <a:solidFill>
                  <a:srgbClr val="1C1C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7" name="Oval 11"/>
              <p:cNvSpPr>
                <a:spLocks noChangeAspec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12383843" y="1604990"/>
                <a:ext cx="23985" cy="23985"/>
              </a:xfrm>
              <a:prstGeom prst="ellipse">
                <a:avLst/>
              </a:prstGeom>
              <a:solidFill>
                <a:srgbClr val="000000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8" name="Oval 12"/>
              <p:cNvSpPr>
                <a:spLocks noChangeAspec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12526839" y="1571443"/>
                <a:ext cx="91079" cy="91079"/>
              </a:xfrm>
              <a:prstGeom prst="ellipse">
                <a:avLst/>
              </a:prstGeom>
              <a:solidFill>
                <a:srgbClr val="000000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49" name="Oval 13"/>
              <p:cNvSpPr>
                <a:spLocks noChangeAspec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11963387" y="1579346"/>
                <a:ext cx="75272" cy="75272"/>
              </a:xfrm>
              <a:prstGeom prst="ellipse">
                <a:avLst/>
              </a:prstGeom>
              <a:solidFill>
                <a:srgbClr val="000000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50" name="Oval 14"/>
              <p:cNvSpPr>
                <a:spLocks noChangeAspect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11793825" y="1591276"/>
                <a:ext cx="51412" cy="51412"/>
              </a:xfrm>
              <a:prstGeom prst="ellipse">
                <a:avLst/>
              </a:prstGeom>
              <a:solidFill>
                <a:srgbClr val="000000"/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1200150" y="1902460"/>
            <a:ext cx="9775825" cy="3521075"/>
            <a:chOff x="893543" y="1851248"/>
            <a:chExt cx="4237258" cy="3982287"/>
          </a:xfrm>
        </p:grpSpPr>
        <p:sp>
          <p:nvSpPr>
            <p:cNvPr id="17" name="矩形 16"/>
            <p:cNvSpPr/>
            <p:nvPr/>
          </p:nvSpPr>
          <p:spPr>
            <a:xfrm>
              <a:off x="893543" y="1851248"/>
              <a:ext cx="1882316" cy="1577752"/>
            </a:xfrm>
            <a:prstGeom prst="rect">
              <a:avLst/>
            </a:prstGeom>
            <a:solidFill>
              <a:srgbClr val="E79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248485" y="4255783"/>
              <a:ext cx="1882316" cy="1577752"/>
            </a:xfrm>
            <a:prstGeom prst="rect">
              <a:avLst/>
            </a:prstGeom>
            <a:solidFill>
              <a:srgbClr val="E79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pic>
        <p:nvPicPr>
          <p:cNvPr id="27" name="图形 26" descr="靶心"/>
          <p:cNvPicPr>
            <a:picLocks noChangeAspect="1"/>
          </p:cNvPicPr>
          <p:nvPr/>
        </p:nvPicPr>
        <p:blipFill>
          <a:blip r:embed="rId7" cstate="screen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41333" y="343384"/>
            <a:ext cx="914400" cy="9144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25450" y="424815"/>
            <a:ext cx="3975100" cy="768350"/>
            <a:chOff x="670" y="669"/>
            <a:chExt cx="6260" cy="1210"/>
          </a:xfrm>
        </p:grpSpPr>
        <p:sp>
          <p:nvSpPr>
            <p:cNvPr id="2" name="!!test"/>
            <p:cNvSpPr txBox="1"/>
            <p:nvPr>
              <p:custDataLst>
                <p:tags r:id="rId2"/>
              </p:custDataLst>
            </p:nvPr>
          </p:nvSpPr>
          <p:spPr>
            <a:xfrm>
              <a:off x="1120" y="669"/>
              <a:ext cx="5810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28600">
                <a:defRPr/>
              </a:pPr>
              <a:r>
                <a:rPr lang="en-US" sz="44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华文行楷" panose="02010800040101010101" charset="-122"/>
                  <a:ea typeface="华文行楷" panose="02010800040101010101" charset="-122"/>
                  <a:cs typeface="Open Sans Extrabold" panose="020B0906030804020204" pitchFamily="34" charset="0"/>
                </a:rPr>
                <a:t>01</a:t>
              </a:r>
              <a:r>
                <a:rPr lang="en-US" sz="4400" dirty="0">
                  <a:solidFill>
                    <a:schemeClr val="accent3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</a:t>
              </a:r>
              <a:r>
                <a:rPr lang="zh-CN" altLang="en-US" sz="4400" b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Open Sans Extrabold" panose="020B0906030804020204" pitchFamily="34" charset="0"/>
                </a:rPr>
                <a:t>团队分工</a:t>
              </a: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70" y="1065"/>
              <a:ext cx="449" cy="435"/>
              <a:chOff x="2282" y="3725"/>
              <a:chExt cx="449" cy="435"/>
            </a:xfrm>
          </p:grpSpPr>
          <p:sp>
            <p:nvSpPr>
              <p:cNvPr id="3" name="矩形 2"/>
              <p:cNvSpPr/>
              <p:nvPr>
                <p:custDataLst>
                  <p:tags r:id="rId3"/>
                </p:custDataLst>
              </p:nvPr>
            </p:nvSpPr>
            <p:spPr>
              <a:xfrm>
                <a:off x="2282" y="3725"/>
                <a:ext cx="354" cy="30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8" name="矩形 17"/>
              <p:cNvSpPr/>
              <p:nvPr>
                <p:custDataLst>
                  <p:tags r:id="rId4"/>
                </p:custDataLst>
              </p:nvPr>
            </p:nvSpPr>
            <p:spPr>
              <a:xfrm>
                <a:off x="2377" y="3854"/>
                <a:ext cx="355" cy="306"/>
              </a:xfrm>
              <a:prstGeom prst="rect">
                <a:avLst/>
              </a:prstGeom>
              <a:solidFill>
                <a:srgbClr val="E799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</p:grpSp>
      <p:graphicFrame>
        <p:nvGraphicFramePr>
          <p:cNvPr id="7" name="表格 6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25565244"/>
              </p:ext>
            </p:extLst>
          </p:nvPr>
        </p:nvGraphicFramePr>
        <p:xfrm>
          <a:off x="1423670" y="2174875"/>
          <a:ext cx="9344660" cy="2918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3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1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64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成员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负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责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内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容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4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***</a:t>
                      </a:r>
                      <a:endParaRPr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后端业务、spark推荐系统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4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***</a:t>
                      </a:r>
                      <a:endParaRPr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前端页面</a:t>
                      </a:r>
                      <a:endParaRPr lang="zh-CN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64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***</a:t>
                      </a:r>
                      <a:endParaRPr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后端业务系统的实现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64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***</a:t>
                      </a:r>
                      <a:endParaRPr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爬虫与数据处理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64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/>
                        <a:t>***</a:t>
                      </a:r>
                      <a:endParaRPr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/>
                        <a:t>文档、视频及PPT等材料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1200150" y="1902460"/>
            <a:ext cx="9775825" cy="3521075"/>
            <a:chOff x="893543" y="1851248"/>
            <a:chExt cx="4237258" cy="3982287"/>
          </a:xfrm>
        </p:grpSpPr>
        <p:sp>
          <p:nvSpPr>
            <p:cNvPr id="17" name="矩形 16"/>
            <p:cNvSpPr/>
            <p:nvPr/>
          </p:nvSpPr>
          <p:spPr>
            <a:xfrm>
              <a:off x="893543" y="1851248"/>
              <a:ext cx="1882316" cy="1577752"/>
            </a:xfrm>
            <a:prstGeom prst="rect">
              <a:avLst/>
            </a:prstGeom>
            <a:solidFill>
              <a:srgbClr val="E79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248485" y="4255783"/>
              <a:ext cx="1882316" cy="1577752"/>
            </a:xfrm>
            <a:prstGeom prst="rect">
              <a:avLst/>
            </a:prstGeom>
            <a:solidFill>
              <a:srgbClr val="E79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pic>
        <p:nvPicPr>
          <p:cNvPr id="27" name="图形 26" descr="靶心"/>
          <p:cNvPicPr>
            <a:picLocks noChangeAspect="1"/>
          </p:cNvPicPr>
          <p:nvPr/>
        </p:nvPicPr>
        <p:blipFill>
          <a:blip r:embed="rId6" cstate="screen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41333" y="343384"/>
            <a:ext cx="914400" cy="9144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25450" y="424815"/>
            <a:ext cx="3975100" cy="768350"/>
            <a:chOff x="670" y="669"/>
            <a:chExt cx="6260" cy="1210"/>
          </a:xfrm>
        </p:grpSpPr>
        <p:sp>
          <p:nvSpPr>
            <p:cNvPr id="2" name="!!test"/>
            <p:cNvSpPr txBox="1"/>
            <p:nvPr>
              <p:custDataLst>
                <p:tags r:id="rId1"/>
              </p:custDataLst>
            </p:nvPr>
          </p:nvSpPr>
          <p:spPr>
            <a:xfrm>
              <a:off x="1120" y="669"/>
              <a:ext cx="5810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28600">
                <a:defRPr/>
              </a:pPr>
              <a:r>
                <a:rPr lang="en-US" sz="44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华文行楷" panose="02010800040101010101" charset="-122"/>
                  <a:ea typeface="华文行楷" panose="02010800040101010101" charset="-122"/>
                  <a:cs typeface="Open Sans Extrabold" panose="020B0906030804020204" pitchFamily="34" charset="0"/>
                </a:rPr>
                <a:t>02</a:t>
              </a:r>
              <a:r>
                <a:rPr lang="en-US" sz="4400" dirty="0">
                  <a:solidFill>
                    <a:schemeClr val="accent3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</a:t>
              </a:r>
              <a:r>
                <a:rPr lang="zh-CN" altLang="en-US" sz="4400" b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Open Sans Extrabold" panose="020B0906030804020204" pitchFamily="34" charset="0"/>
                </a:rPr>
                <a:t>系统架构</a:t>
              </a: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70" y="1065"/>
              <a:ext cx="449" cy="435"/>
              <a:chOff x="2282" y="3725"/>
              <a:chExt cx="449" cy="435"/>
            </a:xfrm>
          </p:grpSpPr>
          <p:sp>
            <p:nvSpPr>
              <p:cNvPr id="3" name="矩形 2"/>
              <p:cNvSpPr/>
              <p:nvPr>
                <p:custDataLst>
                  <p:tags r:id="rId2"/>
                </p:custDataLst>
              </p:nvPr>
            </p:nvSpPr>
            <p:spPr>
              <a:xfrm>
                <a:off x="2282" y="3725"/>
                <a:ext cx="354" cy="30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8" name="矩形 17"/>
              <p:cNvSpPr/>
              <p:nvPr>
                <p:custDataLst>
                  <p:tags r:id="rId3"/>
                </p:custDataLst>
              </p:nvPr>
            </p:nvSpPr>
            <p:spPr>
              <a:xfrm>
                <a:off x="2377" y="3854"/>
                <a:ext cx="355" cy="306"/>
              </a:xfrm>
              <a:prstGeom prst="rect">
                <a:avLst/>
              </a:prstGeom>
              <a:solidFill>
                <a:srgbClr val="E799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</p:grpSp>
      <p:pic>
        <p:nvPicPr>
          <p:cNvPr id="6" name="图片 5" descr="修改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9270" y="1558290"/>
            <a:ext cx="8301355" cy="459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1208087" y="1834727"/>
            <a:ext cx="9775825" cy="3521075"/>
            <a:chOff x="893543" y="1851248"/>
            <a:chExt cx="4237258" cy="3982287"/>
          </a:xfrm>
        </p:grpSpPr>
        <p:sp>
          <p:nvSpPr>
            <p:cNvPr id="17" name="矩形 16"/>
            <p:cNvSpPr/>
            <p:nvPr/>
          </p:nvSpPr>
          <p:spPr>
            <a:xfrm>
              <a:off x="893543" y="1851248"/>
              <a:ext cx="1882316" cy="1577752"/>
            </a:xfrm>
            <a:prstGeom prst="rect">
              <a:avLst/>
            </a:prstGeom>
            <a:solidFill>
              <a:srgbClr val="E79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248485" y="4255783"/>
              <a:ext cx="1882316" cy="1577752"/>
            </a:xfrm>
            <a:prstGeom prst="rect">
              <a:avLst/>
            </a:prstGeom>
            <a:solidFill>
              <a:srgbClr val="E799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</p:grpSp>
      <p:pic>
        <p:nvPicPr>
          <p:cNvPr id="27" name="图形 26" descr="靶心"/>
          <p:cNvPicPr>
            <a:picLocks noChangeAspect="1"/>
          </p:cNvPicPr>
          <p:nvPr/>
        </p:nvPicPr>
        <p:blipFill>
          <a:blip r:embed="rId6" cstate="screen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41333" y="343384"/>
            <a:ext cx="914400" cy="914400"/>
          </a:xfrm>
          <a:prstGeom prst="rect">
            <a:avLst/>
          </a:prstGeom>
        </p:spPr>
      </p:pic>
      <p:pic>
        <p:nvPicPr>
          <p:cNvPr id="6" name="图片 5" descr="数据库E-R图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0425" y="539115"/>
            <a:ext cx="5550535" cy="602805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25450" y="424815"/>
            <a:ext cx="4918075" cy="769620"/>
            <a:chOff x="670" y="669"/>
            <a:chExt cx="7745" cy="1212"/>
          </a:xfrm>
        </p:grpSpPr>
        <p:grpSp>
          <p:nvGrpSpPr>
            <p:cNvPr id="4" name="组合 3"/>
            <p:cNvGrpSpPr/>
            <p:nvPr/>
          </p:nvGrpSpPr>
          <p:grpSpPr>
            <a:xfrm>
              <a:off x="670" y="1065"/>
              <a:ext cx="449" cy="435"/>
              <a:chOff x="2282" y="3725"/>
              <a:chExt cx="449" cy="435"/>
            </a:xfrm>
          </p:grpSpPr>
          <p:sp>
            <p:nvSpPr>
              <p:cNvPr id="3" name="矩形 2"/>
              <p:cNvSpPr/>
              <p:nvPr>
                <p:custDataLst>
                  <p:tags r:id="rId2"/>
                </p:custDataLst>
              </p:nvPr>
            </p:nvSpPr>
            <p:spPr>
              <a:xfrm>
                <a:off x="2282" y="3725"/>
                <a:ext cx="354" cy="30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8" name="矩形 17"/>
              <p:cNvSpPr/>
              <p:nvPr>
                <p:custDataLst>
                  <p:tags r:id="rId3"/>
                </p:custDataLst>
              </p:nvPr>
            </p:nvSpPr>
            <p:spPr>
              <a:xfrm>
                <a:off x="2377" y="3854"/>
                <a:ext cx="355" cy="306"/>
              </a:xfrm>
              <a:prstGeom prst="rect">
                <a:avLst/>
              </a:prstGeom>
              <a:solidFill>
                <a:srgbClr val="E799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  <p:sp>
          <p:nvSpPr>
            <p:cNvPr id="2" name="!!test"/>
            <p:cNvSpPr txBox="1"/>
            <p:nvPr>
              <p:custDataLst>
                <p:tags r:id="rId1"/>
              </p:custDataLst>
            </p:nvPr>
          </p:nvSpPr>
          <p:spPr>
            <a:xfrm>
              <a:off x="1120" y="669"/>
              <a:ext cx="7295" cy="1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28600">
                <a:defRPr/>
              </a:pPr>
              <a:r>
                <a:rPr lang="en-US" sz="4400" dirty="0">
                  <a:solidFill>
                    <a:schemeClr val="accent3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</a:t>
              </a:r>
              <a:r>
                <a:rPr lang="zh-CN" altLang="en-US" sz="4400" b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Open Sans Extrabold" panose="020B0906030804020204" pitchFamily="34" charset="0"/>
                </a:rPr>
                <a:t>数据库关系图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形 26" descr="靶心"/>
          <p:cNvPicPr>
            <a:picLocks noChangeAspect="1"/>
          </p:cNvPicPr>
          <p:nvPr/>
        </p:nvPicPr>
        <p:blipFill>
          <a:blip r:embed="rId14" cstate="screen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741333" y="343384"/>
            <a:ext cx="914400" cy="9144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25450" y="424815"/>
            <a:ext cx="3975100" cy="768350"/>
            <a:chOff x="670" y="669"/>
            <a:chExt cx="6260" cy="1210"/>
          </a:xfrm>
        </p:grpSpPr>
        <p:sp>
          <p:nvSpPr>
            <p:cNvPr id="2" name="!!test"/>
            <p:cNvSpPr txBox="1"/>
            <p:nvPr>
              <p:custDataLst>
                <p:tags r:id="rId9"/>
              </p:custDataLst>
            </p:nvPr>
          </p:nvSpPr>
          <p:spPr>
            <a:xfrm>
              <a:off x="1120" y="669"/>
              <a:ext cx="5810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28600">
                <a:defRPr/>
              </a:pPr>
              <a:r>
                <a:rPr lang="en-US" sz="44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华文行楷" panose="02010800040101010101" charset="-122"/>
                  <a:ea typeface="华文行楷" panose="02010800040101010101" charset="-122"/>
                  <a:cs typeface="Open Sans Extrabold" panose="020B0906030804020204" pitchFamily="34" charset="0"/>
                </a:rPr>
                <a:t>03</a:t>
              </a:r>
              <a:r>
                <a:rPr lang="en-US" sz="4400" dirty="0">
                  <a:solidFill>
                    <a:schemeClr val="accent3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</a:t>
              </a:r>
              <a:r>
                <a:rPr lang="zh-CN" altLang="en-US" sz="4400" b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Open Sans Extrabold" panose="020B0906030804020204" pitchFamily="34" charset="0"/>
                </a:rPr>
                <a:t>实现技术</a:t>
              </a: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70" y="1065"/>
              <a:ext cx="449" cy="435"/>
              <a:chOff x="2282" y="3725"/>
              <a:chExt cx="449" cy="435"/>
            </a:xfrm>
          </p:grpSpPr>
          <p:sp>
            <p:nvSpPr>
              <p:cNvPr id="3" name="矩形 2"/>
              <p:cNvSpPr/>
              <p:nvPr>
                <p:custDataLst>
                  <p:tags r:id="rId10"/>
                </p:custDataLst>
              </p:nvPr>
            </p:nvSpPr>
            <p:spPr>
              <a:xfrm>
                <a:off x="2282" y="3725"/>
                <a:ext cx="354" cy="30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  <p:sp>
            <p:nvSpPr>
              <p:cNvPr id="18" name="矩形 17"/>
              <p:cNvSpPr/>
              <p:nvPr>
                <p:custDataLst>
                  <p:tags r:id="rId11"/>
                </p:custDataLst>
              </p:nvPr>
            </p:nvSpPr>
            <p:spPr>
              <a:xfrm>
                <a:off x="2377" y="3854"/>
                <a:ext cx="355" cy="306"/>
              </a:xfrm>
              <a:prstGeom prst="rect">
                <a:avLst/>
              </a:prstGeom>
              <a:solidFill>
                <a:srgbClr val="E799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Arial" panose="020B0604020202020204"/>
                  <a:ea typeface="微软雅黑" panose="020B0503020204020204" charset="-122"/>
                  <a:sym typeface="Arial" panose="020B0604020202020204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1340485" y="1579880"/>
            <a:ext cx="3490595" cy="589203"/>
            <a:chOff x="1873170" y="4093501"/>
            <a:chExt cx="2088956" cy="589521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8" name="圆角矩形 7"/>
            <p:cNvSpPr/>
            <p:nvPr>
              <p:custDataLst>
                <p:tags r:id="rId7"/>
              </p:custDataLst>
            </p:nvPr>
          </p:nvSpPr>
          <p:spPr>
            <a:xfrm>
              <a:off x="1873170" y="4093501"/>
              <a:ext cx="2088956" cy="589521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8"/>
              </p:custDataLst>
            </p:nvPr>
          </p:nvSpPr>
          <p:spPr>
            <a:xfrm>
              <a:off x="2058960" y="4192090"/>
              <a:ext cx="1717376" cy="39899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b="1" i="1" dirty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  <a:cs typeface="Arial" panose="020B0604020202020204" pitchFamily="34" charset="0"/>
                  <a:sym typeface="Arial" panose="020B0604020202020204"/>
                </a:rPr>
                <a:t>（一）爬虫与数据处理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340334" y="2268083"/>
            <a:ext cx="8181340" cy="1792605"/>
            <a:chOff x="2684432" y="4646279"/>
            <a:chExt cx="8181340" cy="1792605"/>
          </a:xfrm>
        </p:grpSpPr>
        <p:sp>
          <p:nvSpPr>
            <p:cNvPr id="11" name="矩形 10"/>
            <p:cNvSpPr/>
            <p:nvPr>
              <p:custDataLst>
                <p:tags r:id="rId5"/>
              </p:custDataLst>
            </p:nvPr>
          </p:nvSpPr>
          <p:spPr>
            <a:xfrm>
              <a:off x="2684435" y="4646279"/>
              <a:ext cx="2661735" cy="414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kern="0" dirty="0">
                  <a:ln w="3175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技术栈：Python，C++</a:t>
              </a:r>
            </a:p>
          </p:txBody>
        </p:sp>
        <p:sp>
          <p:nvSpPr>
            <p:cNvPr id="12" name="文本框 11"/>
            <p:cNvSpPr txBox="1"/>
            <p:nvPr>
              <p:custDataLst>
                <p:tags r:id="rId6"/>
              </p:custDataLst>
            </p:nvPr>
          </p:nvSpPr>
          <p:spPr>
            <a:xfrm>
              <a:off x="2684432" y="5055219"/>
              <a:ext cx="8181340" cy="1383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GB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charset="-122"/>
                  <a:cs typeface="Arial" panose="020B0604020202020204" pitchFamily="34" charset="0"/>
                  <a:sym typeface="Arial" panose="020B0604020202020204"/>
                </a:rPr>
                <a:t>利用Python编写（豆瓣电影.py）爬虫爬取豆瓣电影Top250上的电影相关数据并进行数据清洗，</a:t>
              </a:r>
            </a:p>
            <a:p>
              <a:pPr>
                <a:lnSpc>
                  <a:spcPct val="150000"/>
                </a:lnSpc>
              </a:pPr>
              <a:r>
                <a:rPr kumimoji="1" lang="en-GB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charset="-122"/>
                  <a:cs typeface="Arial" panose="020B0604020202020204" pitchFamily="34" charset="0"/>
                  <a:sym typeface="Arial" panose="020B0604020202020204"/>
                </a:rPr>
                <a:t>通过编写（User.py）程序利用随机数生成用户数据，</a:t>
              </a:r>
            </a:p>
            <a:p>
              <a:pPr>
                <a:lnSpc>
                  <a:spcPct val="150000"/>
                </a:lnSpc>
              </a:pPr>
              <a:r>
                <a:rPr kumimoji="1" lang="en-GB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charset="-122"/>
                  <a:cs typeface="Arial" panose="020B0604020202020204" pitchFamily="34" charset="0"/>
                  <a:sym typeface="Arial" panose="020B0604020202020204"/>
                </a:rPr>
                <a:t>通过编写（训练数据.py）程序利用随机数生成20000条训练数据来训练模型，</a:t>
              </a:r>
            </a:p>
            <a:p>
              <a:pPr>
                <a:lnSpc>
                  <a:spcPct val="150000"/>
                </a:lnSpc>
              </a:pPr>
              <a:r>
                <a:rPr kumimoji="1" lang="en-GB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charset="-122"/>
                  <a:cs typeface="Arial" panose="020B0604020202020204" pitchFamily="34" charset="0"/>
                  <a:sym typeface="Arial" panose="020B0604020202020204"/>
                </a:rPr>
                <a:t>使用Python处理数据格式使得数据方便加载并导入MySQL数据库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511300" y="4610735"/>
            <a:ext cx="3320415" cy="589280"/>
            <a:chOff x="1873170" y="4093501"/>
            <a:chExt cx="2088956" cy="589521"/>
          </a:xfrm>
          <a:solidFill>
            <a:srgbClr val="E79937"/>
          </a:solidFill>
        </p:grpSpPr>
        <p:sp>
          <p:nvSpPr>
            <p:cNvPr id="15" name="圆角矩形 14"/>
            <p:cNvSpPr/>
            <p:nvPr>
              <p:custDataLst>
                <p:tags r:id="rId3"/>
              </p:custDataLst>
            </p:nvPr>
          </p:nvSpPr>
          <p:spPr>
            <a:xfrm>
              <a:off x="1873170" y="4093501"/>
              <a:ext cx="2088956" cy="589521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4"/>
              </p:custDataLst>
            </p:nvPr>
          </p:nvSpPr>
          <p:spPr>
            <a:xfrm>
              <a:off x="2058960" y="4192090"/>
              <a:ext cx="1717376" cy="39894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b="1" i="1" dirty="0">
                  <a:solidFill>
                    <a:schemeClr val="bg1"/>
                  </a:solidFill>
                  <a:latin typeface="Arial" panose="020B0604020202020204"/>
                  <a:ea typeface="微软雅黑" panose="020B0503020204020204" charset="-122"/>
                  <a:cs typeface="Arial" panose="020B0604020202020204" pitchFamily="34" charset="0"/>
                  <a:sym typeface="Arial" panose="020B0604020202020204"/>
                </a:rPr>
                <a:t>（二）前端界面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511300" y="5299075"/>
            <a:ext cx="7465060" cy="1469390"/>
            <a:chOff x="2684432" y="4646279"/>
            <a:chExt cx="7289800" cy="1469390"/>
          </a:xfrm>
        </p:grpSpPr>
        <p:sp>
          <p:nvSpPr>
            <p:cNvPr id="19" name="矩形 18"/>
            <p:cNvSpPr/>
            <p:nvPr>
              <p:custDataLst>
                <p:tags r:id="rId1"/>
              </p:custDataLst>
            </p:nvPr>
          </p:nvSpPr>
          <p:spPr>
            <a:xfrm>
              <a:off x="2684432" y="4646279"/>
              <a:ext cx="4300220" cy="414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400" kern="0" dirty="0">
                  <a:ln w="3175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charset="-122"/>
                  <a:sym typeface="Arial" panose="020B0604020202020204"/>
                </a:rPr>
                <a:t>技术栈：Vue+html，JavaScript，ElementUI，Axios</a:t>
              </a:r>
              <a:endParaRPr lang="en-US" altLang="zh-CN" sz="1400" kern="0" dirty="0">
                <a:ln w="12700" cap="flat">
                  <a:noFill/>
                  <a:miter lim="800000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/>
                <a:ea typeface="微软雅黑" panose="020B0503020204020204" charset="-122"/>
                <a:sym typeface="Arial" panose="020B0604020202020204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"/>
              </p:custDataLst>
            </p:nvPr>
          </p:nvSpPr>
          <p:spPr>
            <a:xfrm>
              <a:off x="2684432" y="5055219"/>
              <a:ext cx="7289800" cy="1060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GB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/>
                  <a:ea typeface="微软雅黑" panose="020B0503020204020204" charset="-122"/>
                  <a:cs typeface="Arial" panose="020B0604020202020204" pitchFamily="34" charset="0"/>
                  <a:sym typeface="Arial" panose="020B0604020202020204"/>
                </a:rPr>
                <a:t>利用Vue +html+ JavaScript + ElementUI编写前端界面，做到前后端分离，使用Axios与后端接口进行交互，获取后端数据并加载到界面。根据不同的用户登录发起请求给后端得到数据进而更新界面，并根据用户的操作展示不同的界面。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dde81671-4825-49e7-ad12-05aaa55d22c9"/>
  <p:tag name="COMMONDATA" val="eyJoZGlkIjoiZTI4MjY0N2E4NWE1YWY0NWU0MGE3ZmJhMWI1YTJiNG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210,&quot;width&quot;:5810.028346456693}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ee20341-388d-4bb2-9757-15190fa120f2}"/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ee20341-388d-4bb2-9757-15190fa120f2}"/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ee20341-388d-4bb2-9757-15190fa120f2}"/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ee20341-388d-4bb2-9757-15190fa120f2}"/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ee20341-388d-4bb2-9757-15190fa120f2}"/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4456.692913385827,&quot;width&quot;:21841.653543307086}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ee20341-388d-4bb2-9757-15190fa120f2}"/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ee20341-388d-4bb2-9757-15190fa120f2}"/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ee20341-388d-4bb2-9757-15190fa120f2}"/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210,&quot;width&quot;:5810.028346456693}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210,&quot;width&quot;:5810.028346456693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210,&quot;width&quot;:5810.028346456693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b54b686-bb8e-4687-adc7-71a1f6767f8c}"/>
  <p:tag name="TABLE_ENDDRAG_ORIGIN_RECT" val="760*229"/>
  <p:tag name="TABLE_ENDDRAG_RECT" val="144*130*760*229"/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1343</Words>
  <Application>Microsoft Macintosh PowerPoint</Application>
  <PresentationFormat>宽屏</PresentationFormat>
  <Paragraphs>270</Paragraphs>
  <Slides>35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4" baseType="lpstr">
      <vt:lpstr>华文行楷</vt:lpstr>
      <vt:lpstr>思源黑体</vt:lpstr>
      <vt:lpstr>思源黑体 CN Normal</vt:lpstr>
      <vt:lpstr>微软雅黑</vt:lpstr>
      <vt:lpstr>Arial</vt:lpstr>
      <vt:lpstr>Calibri</vt:lpstr>
      <vt:lpstr>Open Sans Extrabold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Microsoft Office User</cp:lastModifiedBy>
  <cp:revision>204</cp:revision>
  <dcterms:created xsi:type="dcterms:W3CDTF">2019-06-19T02:08:00Z</dcterms:created>
  <dcterms:modified xsi:type="dcterms:W3CDTF">2023-05-11T01:35:34Z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5B4DB3F958AC41EB94842CF5AB5D7838_12</vt:lpwstr>
  </property>
</Properties>
</file>